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60" r:id="rId3"/>
    <p:sldId id="265" r:id="rId4"/>
    <p:sldId id="258" r:id="rId5"/>
    <p:sldId id="270" r:id="rId6"/>
    <p:sldId id="259" r:id="rId7"/>
    <p:sldId id="269" r:id="rId8"/>
    <p:sldId id="262" r:id="rId9"/>
    <p:sldId id="263" r:id="rId10"/>
    <p:sldId id="264" r:id="rId11"/>
    <p:sldId id="266" r:id="rId12"/>
    <p:sldId id="267" r:id="rId13"/>
    <p:sldId id="268"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07"/>
  </p:normalViewPr>
  <p:slideViewPr>
    <p:cSldViewPr snapToGrid="0" snapToObjects="1">
      <p:cViewPr varScale="1">
        <p:scale>
          <a:sx n="90" d="100"/>
          <a:sy n="90" d="100"/>
        </p:scale>
        <p:origin x="232"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7A59A-3CDE-4EE4-8C13-DD8D07DEDF4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91A9EEE-4DC8-4C73-92B2-970F74BB2888}">
      <dgm:prSet/>
      <dgm:spPr/>
      <dgm:t>
        <a:bodyPr/>
        <a:lstStyle/>
        <a:p>
          <a:pPr>
            <a:lnSpc>
              <a:spcPct val="100000"/>
            </a:lnSpc>
          </a:pPr>
          <a:r>
            <a:rPr lang="en-US" dirty="0"/>
            <a:t>Principles or standards of behavior; one's judgement of what is important in life.</a:t>
          </a:r>
        </a:p>
      </dgm:t>
    </dgm:pt>
    <dgm:pt modelId="{0FF14A14-CF74-46F9-8A2D-5704751F0C23}" type="parTrans" cxnId="{E319A65B-2DBA-4AC2-B30A-546501E18696}">
      <dgm:prSet/>
      <dgm:spPr/>
      <dgm:t>
        <a:bodyPr/>
        <a:lstStyle/>
        <a:p>
          <a:endParaRPr lang="en-US"/>
        </a:p>
      </dgm:t>
    </dgm:pt>
    <dgm:pt modelId="{FF23B083-6400-4CC0-843B-1DE79E3B09EB}" type="sibTrans" cxnId="{E319A65B-2DBA-4AC2-B30A-546501E18696}">
      <dgm:prSet/>
      <dgm:spPr/>
      <dgm:t>
        <a:bodyPr/>
        <a:lstStyle/>
        <a:p>
          <a:endParaRPr lang="en-US"/>
        </a:p>
      </dgm:t>
    </dgm:pt>
    <dgm:pt modelId="{04A07472-23DE-4891-9D11-A22C874A12FD}">
      <dgm:prSet/>
      <dgm:spPr/>
      <dgm:t>
        <a:bodyPr/>
        <a:lstStyle/>
        <a:p>
          <a:pPr>
            <a:lnSpc>
              <a:spcPct val="100000"/>
            </a:lnSpc>
          </a:pPr>
          <a:r>
            <a:rPr lang="en-US" dirty="0"/>
            <a:t>Your </a:t>
          </a:r>
          <a:r>
            <a:rPr lang="en-US" b="1" dirty="0"/>
            <a:t>values</a:t>
          </a:r>
          <a:r>
            <a:rPr lang="en-US" dirty="0"/>
            <a:t> are the things that you believe are important in the way you live and work. They (should) determine your priorities, and, deep down, they're probably the measures you use to tell if your life is turning out the way you want it to.</a:t>
          </a:r>
        </a:p>
      </dgm:t>
    </dgm:pt>
    <dgm:pt modelId="{A87C5B98-A65C-413C-8432-483161901548}" type="parTrans" cxnId="{F5C777FC-A3C0-4225-9996-2C82D2C18B90}">
      <dgm:prSet/>
      <dgm:spPr/>
      <dgm:t>
        <a:bodyPr/>
        <a:lstStyle/>
        <a:p>
          <a:endParaRPr lang="en-US"/>
        </a:p>
      </dgm:t>
    </dgm:pt>
    <dgm:pt modelId="{5D233F57-4041-4DAB-8FD1-FF52F173527E}" type="sibTrans" cxnId="{F5C777FC-A3C0-4225-9996-2C82D2C18B90}">
      <dgm:prSet/>
      <dgm:spPr/>
      <dgm:t>
        <a:bodyPr/>
        <a:lstStyle/>
        <a:p>
          <a:endParaRPr lang="en-US"/>
        </a:p>
      </dgm:t>
    </dgm:pt>
    <dgm:pt modelId="{6CC21FA8-DFDE-4488-8926-E8D7F96CBD5C}" type="pres">
      <dgm:prSet presAssocID="{4497A59A-3CDE-4EE4-8C13-DD8D07DEDF46}" presName="root" presStyleCnt="0">
        <dgm:presLayoutVars>
          <dgm:dir/>
          <dgm:resizeHandles val="exact"/>
        </dgm:presLayoutVars>
      </dgm:prSet>
      <dgm:spPr/>
    </dgm:pt>
    <dgm:pt modelId="{8345D9CB-C654-4188-9841-6CC1E65BC5EC}" type="pres">
      <dgm:prSet presAssocID="{A91A9EEE-4DC8-4C73-92B2-970F74BB2888}" presName="compNode" presStyleCnt="0"/>
      <dgm:spPr/>
    </dgm:pt>
    <dgm:pt modelId="{C5A142CF-11CF-4EAE-92AC-7A47819A82CC}" type="pres">
      <dgm:prSet presAssocID="{A91A9EEE-4DC8-4C73-92B2-970F74BB2888}" presName="bgRect" presStyleLbl="bgShp" presStyleIdx="0" presStyleCnt="2" custLinFactNeighborX="354" custLinFactNeighborY="-10404"/>
      <dgm:spPr/>
    </dgm:pt>
    <dgm:pt modelId="{81C8667D-B767-4100-AC3F-6049DE7FF48D}" type="pres">
      <dgm:prSet presAssocID="{A91A9EEE-4DC8-4C73-92B2-970F74BB2888}" presName="iconRect" presStyleLbl="node1" presStyleIdx="0" presStyleCnt="2" custLinFactNeighborX="-1837" custLinFactNeighborY="-1192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0AF7C097-9E92-4867-B96B-98A34260AE79}" type="pres">
      <dgm:prSet presAssocID="{A91A9EEE-4DC8-4C73-92B2-970F74BB2888}" presName="spaceRect" presStyleCnt="0"/>
      <dgm:spPr/>
    </dgm:pt>
    <dgm:pt modelId="{83321993-A90E-490F-9BD2-DAA665DA6AD2}" type="pres">
      <dgm:prSet presAssocID="{A91A9EEE-4DC8-4C73-92B2-970F74BB2888}" presName="parTx" presStyleLbl="revTx" presStyleIdx="0" presStyleCnt="2" custLinFactNeighborX="-71" custLinFactNeighborY="-16812">
        <dgm:presLayoutVars>
          <dgm:chMax val="0"/>
          <dgm:chPref val="0"/>
        </dgm:presLayoutVars>
      </dgm:prSet>
      <dgm:spPr/>
    </dgm:pt>
    <dgm:pt modelId="{8FD689DD-B689-4C81-B3E9-09A435ED26E4}" type="pres">
      <dgm:prSet presAssocID="{FF23B083-6400-4CC0-843B-1DE79E3B09EB}" presName="sibTrans" presStyleCnt="0"/>
      <dgm:spPr/>
    </dgm:pt>
    <dgm:pt modelId="{452DBFFE-EE24-4B1F-9519-0804AF063B44}" type="pres">
      <dgm:prSet presAssocID="{04A07472-23DE-4891-9D11-A22C874A12FD}" presName="compNode" presStyleCnt="0"/>
      <dgm:spPr/>
    </dgm:pt>
    <dgm:pt modelId="{F513F4E7-C393-4252-AF56-27C2A325F473}" type="pres">
      <dgm:prSet presAssocID="{04A07472-23DE-4891-9D11-A22C874A12FD}" presName="bgRect" presStyleLbl="bgShp" presStyleIdx="1" presStyleCnt="2" custLinFactNeighborX="-288" custLinFactNeighborY="3655"/>
      <dgm:spPr/>
    </dgm:pt>
    <dgm:pt modelId="{47ED64F9-EAB5-4B5A-B5EE-8004FF86752E}" type="pres">
      <dgm:prSet presAssocID="{04A07472-23DE-4891-9D11-A22C874A12F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Circle"/>
        </a:ext>
      </dgm:extLst>
    </dgm:pt>
    <dgm:pt modelId="{957823C8-7EA8-40C9-9090-069E98C17983}" type="pres">
      <dgm:prSet presAssocID="{04A07472-23DE-4891-9D11-A22C874A12FD}" presName="spaceRect" presStyleCnt="0"/>
      <dgm:spPr/>
    </dgm:pt>
    <dgm:pt modelId="{87769C8C-F7B4-477D-9DEA-7D7F4BF5863E}" type="pres">
      <dgm:prSet presAssocID="{04A07472-23DE-4891-9D11-A22C874A12FD}" presName="parTx" presStyleLbl="revTx" presStyleIdx="1" presStyleCnt="2" custLinFactNeighborX="-407" custLinFactNeighborY="-6174">
        <dgm:presLayoutVars>
          <dgm:chMax val="0"/>
          <dgm:chPref val="0"/>
        </dgm:presLayoutVars>
      </dgm:prSet>
      <dgm:spPr/>
    </dgm:pt>
  </dgm:ptLst>
  <dgm:cxnLst>
    <dgm:cxn modelId="{29324A03-E018-254B-B60B-CB11DB0F4740}" type="presOf" srcId="{A91A9EEE-4DC8-4C73-92B2-970F74BB2888}" destId="{83321993-A90E-490F-9BD2-DAA665DA6AD2}" srcOrd="0" destOrd="0" presId="urn:microsoft.com/office/officeart/2018/2/layout/IconVerticalSolidList"/>
    <dgm:cxn modelId="{46E2AB44-6AFB-4329-83FF-2CEE525440D4}" type="presOf" srcId="{4497A59A-3CDE-4EE4-8C13-DD8D07DEDF46}" destId="{6CC21FA8-DFDE-4488-8926-E8D7F96CBD5C}" srcOrd="0" destOrd="0" presId="urn:microsoft.com/office/officeart/2018/2/layout/IconVerticalSolidList"/>
    <dgm:cxn modelId="{E319A65B-2DBA-4AC2-B30A-546501E18696}" srcId="{4497A59A-3CDE-4EE4-8C13-DD8D07DEDF46}" destId="{A91A9EEE-4DC8-4C73-92B2-970F74BB2888}" srcOrd="0" destOrd="0" parTransId="{0FF14A14-CF74-46F9-8A2D-5704751F0C23}" sibTransId="{FF23B083-6400-4CC0-843B-1DE79E3B09EB}"/>
    <dgm:cxn modelId="{5EA35E93-8395-A346-900B-D4AEB2A21688}" type="presOf" srcId="{04A07472-23DE-4891-9D11-A22C874A12FD}" destId="{87769C8C-F7B4-477D-9DEA-7D7F4BF5863E}" srcOrd="0" destOrd="0" presId="urn:microsoft.com/office/officeart/2018/2/layout/IconVerticalSolidList"/>
    <dgm:cxn modelId="{F5C777FC-A3C0-4225-9996-2C82D2C18B90}" srcId="{4497A59A-3CDE-4EE4-8C13-DD8D07DEDF46}" destId="{04A07472-23DE-4891-9D11-A22C874A12FD}" srcOrd="1" destOrd="0" parTransId="{A87C5B98-A65C-413C-8432-483161901548}" sibTransId="{5D233F57-4041-4DAB-8FD1-FF52F173527E}"/>
    <dgm:cxn modelId="{A876B791-49EB-8F4C-BDF8-CEBA7468AB97}" type="presParOf" srcId="{6CC21FA8-DFDE-4488-8926-E8D7F96CBD5C}" destId="{8345D9CB-C654-4188-9841-6CC1E65BC5EC}" srcOrd="0" destOrd="0" presId="urn:microsoft.com/office/officeart/2018/2/layout/IconVerticalSolidList"/>
    <dgm:cxn modelId="{3733830D-8C6C-E049-B914-CBAEC5501B76}" type="presParOf" srcId="{8345D9CB-C654-4188-9841-6CC1E65BC5EC}" destId="{C5A142CF-11CF-4EAE-92AC-7A47819A82CC}" srcOrd="0" destOrd="0" presId="urn:microsoft.com/office/officeart/2018/2/layout/IconVerticalSolidList"/>
    <dgm:cxn modelId="{D97835E8-46A1-7640-9454-87C40AA9FFF3}" type="presParOf" srcId="{8345D9CB-C654-4188-9841-6CC1E65BC5EC}" destId="{81C8667D-B767-4100-AC3F-6049DE7FF48D}" srcOrd="1" destOrd="0" presId="urn:microsoft.com/office/officeart/2018/2/layout/IconVerticalSolidList"/>
    <dgm:cxn modelId="{2F869EE5-17D0-0C45-9FF0-06A09CF9D8B4}" type="presParOf" srcId="{8345D9CB-C654-4188-9841-6CC1E65BC5EC}" destId="{0AF7C097-9E92-4867-B96B-98A34260AE79}" srcOrd="2" destOrd="0" presId="urn:microsoft.com/office/officeart/2018/2/layout/IconVerticalSolidList"/>
    <dgm:cxn modelId="{7CF9C473-F29E-8148-A03B-600736EDA66D}" type="presParOf" srcId="{8345D9CB-C654-4188-9841-6CC1E65BC5EC}" destId="{83321993-A90E-490F-9BD2-DAA665DA6AD2}" srcOrd="3" destOrd="0" presId="urn:microsoft.com/office/officeart/2018/2/layout/IconVerticalSolidList"/>
    <dgm:cxn modelId="{F6CB814E-7C07-8041-9AE4-E19E45CA73A3}" type="presParOf" srcId="{6CC21FA8-DFDE-4488-8926-E8D7F96CBD5C}" destId="{8FD689DD-B689-4C81-B3E9-09A435ED26E4}" srcOrd="1" destOrd="0" presId="urn:microsoft.com/office/officeart/2018/2/layout/IconVerticalSolidList"/>
    <dgm:cxn modelId="{C57D283B-F344-CB47-BC06-6D3560A067B2}" type="presParOf" srcId="{6CC21FA8-DFDE-4488-8926-E8D7F96CBD5C}" destId="{452DBFFE-EE24-4B1F-9519-0804AF063B44}" srcOrd="2" destOrd="0" presId="urn:microsoft.com/office/officeart/2018/2/layout/IconVerticalSolidList"/>
    <dgm:cxn modelId="{6086E035-87AF-E14D-A896-FE0A4426A18B}" type="presParOf" srcId="{452DBFFE-EE24-4B1F-9519-0804AF063B44}" destId="{F513F4E7-C393-4252-AF56-27C2A325F473}" srcOrd="0" destOrd="0" presId="urn:microsoft.com/office/officeart/2018/2/layout/IconVerticalSolidList"/>
    <dgm:cxn modelId="{D9BBD5EC-4D09-D448-BDF2-E94026EA5FC0}" type="presParOf" srcId="{452DBFFE-EE24-4B1F-9519-0804AF063B44}" destId="{47ED64F9-EAB5-4B5A-B5EE-8004FF86752E}" srcOrd="1" destOrd="0" presId="urn:microsoft.com/office/officeart/2018/2/layout/IconVerticalSolidList"/>
    <dgm:cxn modelId="{26DD2C1C-3C86-8043-A8FA-E35B92DC780B}" type="presParOf" srcId="{452DBFFE-EE24-4B1F-9519-0804AF063B44}" destId="{957823C8-7EA8-40C9-9090-069E98C17983}" srcOrd="2" destOrd="0" presId="urn:microsoft.com/office/officeart/2018/2/layout/IconVerticalSolidList"/>
    <dgm:cxn modelId="{BA890A9D-E0E0-2744-9B51-2526B433E520}" type="presParOf" srcId="{452DBFFE-EE24-4B1F-9519-0804AF063B44}" destId="{87769C8C-F7B4-477D-9DEA-7D7F4BF586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142CF-11CF-4EAE-92AC-7A47819A82CC}">
      <dsp:nvSpPr>
        <dsp:cNvPr id="0" name=""/>
        <dsp:cNvSpPr/>
      </dsp:nvSpPr>
      <dsp:spPr>
        <a:xfrm>
          <a:off x="0" y="795592"/>
          <a:ext cx="6831118" cy="18179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C8667D-B767-4100-AC3F-6049DE7FF48D}">
      <dsp:nvSpPr>
        <dsp:cNvPr id="0" name=""/>
        <dsp:cNvSpPr/>
      </dsp:nvSpPr>
      <dsp:spPr>
        <a:xfrm>
          <a:off x="531568" y="1274521"/>
          <a:ext cx="999883" cy="9998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321993-A90E-490F-9BD2-DAA665DA6AD2}">
      <dsp:nvSpPr>
        <dsp:cNvPr id="0" name=""/>
        <dsp:cNvSpPr/>
      </dsp:nvSpPr>
      <dsp:spPr>
        <a:xfrm>
          <a:off x="2096396" y="679096"/>
          <a:ext cx="4731362" cy="181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02" tIns="192402" rIns="192402" bIns="192402" numCol="1" spcCol="1270" anchor="ctr" anchorCtr="0">
          <a:noAutofit/>
        </a:bodyPr>
        <a:lstStyle/>
        <a:p>
          <a:pPr marL="0" lvl="0" indent="0" algn="l" defTabSz="666750">
            <a:lnSpc>
              <a:spcPct val="100000"/>
            </a:lnSpc>
            <a:spcBef>
              <a:spcPct val="0"/>
            </a:spcBef>
            <a:spcAft>
              <a:spcPct val="35000"/>
            </a:spcAft>
            <a:buNone/>
          </a:pPr>
          <a:r>
            <a:rPr lang="en-US" sz="1500" kern="1200" dirty="0"/>
            <a:t>Principles or standards of behavior; one's judgement of what is important in life.</a:t>
          </a:r>
        </a:p>
      </dsp:txBody>
      <dsp:txXfrm>
        <a:off x="2096396" y="679096"/>
        <a:ext cx="4731362" cy="1817970"/>
      </dsp:txXfrm>
    </dsp:sp>
    <dsp:sp modelId="{F513F4E7-C393-4252-AF56-27C2A325F473}">
      <dsp:nvSpPr>
        <dsp:cNvPr id="0" name=""/>
        <dsp:cNvSpPr/>
      </dsp:nvSpPr>
      <dsp:spPr>
        <a:xfrm>
          <a:off x="0" y="3323643"/>
          <a:ext cx="6831118" cy="18179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ED64F9-EAB5-4B5A-B5EE-8004FF86752E}">
      <dsp:nvSpPr>
        <dsp:cNvPr id="0" name=""/>
        <dsp:cNvSpPr/>
      </dsp:nvSpPr>
      <dsp:spPr>
        <a:xfrm>
          <a:off x="549936" y="3666240"/>
          <a:ext cx="999883" cy="9998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769C8C-F7B4-477D-9DEA-7D7F4BF5863E}">
      <dsp:nvSpPr>
        <dsp:cNvPr id="0" name=""/>
        <dsp:cNvSpPr/>
      </dsp:nvSpPr>
      <dsp:spPr>
        <a:xfrm>
          <a:off x="2080499" y="3144955"/>
          <a:ext cx="4731362" cy="181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02" tIns="192402" rIns="192402" bIns="192402" numCol="1" spcCol="1270" anchor="ctr" anchorCtr="0">
          <a:noAutofit/>
        </a:bodyPr>
        <a:lstStyle/>
        <a:p>
          <a:pPr marL="0" lvl="0" indent="0" algn="l" defTabSz="666750">
            <a:lnSpc>
              <a:spcPct val="100000"/>
            </a:lnSpc>
            <a:spcBef>
              <a:spcPct val="0"/>
            </a:spcBef>
            <a:spcAft>
              <a:spcPct val="35000"/>
            </a:spcAft>
            <a:buNone/>
          </a:pPr>
          <a:r>
            <a:rPr lang="en-US" sz="1500" kern="1200" dirty="0"/>
            <a:t>Your </a:t>
          </a:r>
          <a:r>
            <a:rPr lang="en-US" sz="1500" b="1" kern="1200" dirty="0"/>
            <a:t>values</a:t>
          </a:r>
          <a:r>
            <a:rPr lang="en-US" sz="1500" kern="1200" dirty="0"/>
            <a:t> are the things that you believe are important in the way you live and work. They (should) determine your priorities, and, deep down, they're probably the measures you use to tell if your life is turning out the way you want it to.</a:t>
          </a:r>
        </a:p>
      </dsp:txBody>
      <dsp:txXfrm>
        <a:off x="2080499" y="3144955"/>
        <a:ext cx="4731362" cy="18179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12/29/23</a:t>
            </a:fld>
            <a:endParaRPr lang="en-US" dirty="0"/>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83164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12/29/23</a:t>
            </a:fld>
            <a:endParaRPr lang="en-US" dirty="0"/>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221066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12/29/23</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3304076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a:buFont typeface="+mj-lt"/>
              <a:buAutoNum type="arabicPeriod"/>
              <a:defRPr/>
            </a:lvl1pPr>
            <a:lvl2pPr marL="228600" indent="-228600">
              <a:buFont typeface="+mj-lt"/>
              <a:buAutoNum type="arabicPeriod"/>
              <a:defRPr/>
            </a:lvl2pPr>
            <a:lvl3pPr marL="228600">
              <a:buFont typeface="+mj-lt"/>
              <a:buAutoNum type="arabicPeriod"/>
              <a:defRPr/>
            </a:lvl3pPr>
            <a:lvl4pPr marL="228600" indent="-228600">
              <a:buFont typeface="+mj-lt"/>
              <a:buAutoNum type="arabicPeriod"/>
              <a:defRPr/>
            </a:lvl4pPr>
            <a:lvl5pPr marL="2286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12/29/23</a:t>
            </a:fld>
            <a:endParaRPr lang="en-US" dirty="0"/>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189604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12/29/23</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98955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12/29/23</a:t>
            </a:fld>
            <a:endParaRPr lang="en-US" dirty="0"/>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59174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12/29/23</a:t>
            </a:fld>
            <a:endParaRPr lang="en-US" dirty="0"/>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306963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12/29/23</a:t>
            </a:fld>
            <a:endParaRPr lang="en-US" dirty="0"/>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230929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12/29/23</a:t>
            </a:fld>
            <a:endParaRPr lang="en-US" dirty="0"/>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160402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12/29/23</a:t>
            </a:fld>
            <a:endParaRPr lang="en-US" dirty="0"/>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920125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12/29/23</a:t>
            </a:fld>
            <a:endParaRPr lang="en-US" dirty="0"/>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84848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6214" y="-1"/>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12/29/23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dirty="0"/>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Tree>
    <p:extLst>
      <p:ext uri="{BB962C8B-B14F-4D97-AF65-F5344CB8AC3E}">
        <p14:creationId xmlns:p14="http://schemas.microsoft.com/office/powerpoint/2010/main" val="17347024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mj-lt"/>
        <a:buAutoNum type="arabicPeriod"/>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Dark_Green_Arrow_Up.sv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Dark_Green_Arrow_Up.sv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33A6A7-E7EE-42C5-88DE-B09D16B38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3" name="Group 12">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F8DD827-6914-6948-B757-3C5C2370E9BC}"/>
              </a:ext>
            </a:extLst>
          </p:cNvPr>
          <p:cNvSpPr>
            <a:spLocks noGrp="1"/>
          </p:cNvSpPr>
          <p:nvPr>
            <p:ph type="ctrTitle"/>
          </p:nvPr>
        </p:nvSpPr>
        <p:spPr>
          <a:xfrm>
            <a:off x="1629805" y="3199062"/>
            <a:ext cx="5555624" cy="2232199"/>
          </a:xfrm>
        </p:spPr>
        <p:txBody>
          <a:bodyPr anchor="t">
            <a:normAutofit/>
          </a:bodyPr>
          <a:lstStyle/>
          <a:p>
            <a:pPr algn="l"/>
            <a:r>
              <a:rPr lang="en-US" dirty="0"/>
              <a:t>VALUES</a:t>
            </a:r>
          </a:p>
        </p:txBody>
      </p:sp>
      <p:sp>
        <p:nvSpPr>
          <p:cNvPr id="44" name="Right Triangle 43">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orning sun over sandy dunes and sea">
            <a:extLst>
              <a:ext uri="{FF2B5EF4-FFF2-40B4-BE49-F238E27FC236}">
                <a16:creationId xmlns:a16="http://schemas.microsoft.com/office/drawing/2014/main" id="{DD305E53-3FDC-4B53-8E2E-2DE6F53CB3B8}"/>
              </a:ext>
            </a:extLst>
          </p:cNvPr>
          <p:cNvPicPr>
            <a:picLocks noChangeAspect="1"/>
          </p:cNvPicPr>
          <p:nvPr/>
        </p:nvPicPr>
        <p:blipFill rotWithShape="1">
          <a:blip r:embed="rId2"/>
          <a:srcRect l="30656" r="11960"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pic>
        <p:nvPicPr>
          <p:cNvPr id="45" name="Picture 44" descr="A logo with purple and green flowers&#10;&#10;Description automatically generated">
            <a:extLst>
              <a:ext uri="{FF2B5EF4-FFF2-40B4-BE49-F238E27FC236}">
                <a16:creationId xmlns:a16="http://schemas.microsoft.com/office/drawing/2014/main" id="{AE4088BC-843F-8C61-7462-20E436024915}"/>
              </a:ext>
            </a:extLst>
          </p:cNvPr>
          <p:cNvPicPr>
            <a:picLocks noChangeAspect="1"/>
          </p:cNvPicPr>
          <p:nvPr/>
        </p:nvPicPr>
        <p:blipFill>
          <a:blip r:embed="rId3"/>
          <a:stretch>
            <a:fillRect/>
          </a:stretch>
        </p:blipFill>
        <p:spPr>
          <a:xfrm>
            <a:off x="-692374" y="-1484648"/>
            <a:ext cx="4762500" cy="4762500"/>
          </a:xfrm>
          <a:prstGeom prst="rect">
            <a:avLst/>
          </a:prstGeom>
        </p:spPr>
      </p:pic>
    </p:spTree>
    <p:extLst>
      <p:ext uri="{BB962C8B-B14F-4D97-AF65-F5344CB8AC3E}">
        <p14:creationId xmlns:p14="http://schemas.microsoft.com/office/powerpoint/2010/main" val="144167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20FB-EDCA-344D-B993-3385737F1B7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63F9BCB-1257-8F4A-9422-E0C49CC48495}"/>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D61B6A90-9805-9B4D-8310-453EA154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 name="Group 4">
            <a:extLst>
              <a:ext uri="{FF2B5EF4-FFF2-40B4-BE49-F238E27FC236}">
                <a16:creationId xmlns:a16="http://schemas.microsoft.com/office/drawing/2014/main" id="{03BCFFB5-EB04-034A-8454-E8D7835528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81A85EBD-78A1-9A41-987C-FB17F41675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69A06DB-C4E1-4043-A686-758C0FFDFD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FFC6785-838E-1943-B9AD-A74A8DA90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D95DC1-070D-1944-BAF9-16D231407F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A25EE0-115B-7542-93D7-1A65F6F62F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91789B7-6749-7342-9E5B-9C4D56944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7589A2-9944-B142-86A8-5C634D605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1143F89-CC03-9F43-892F-D035079AE1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D1B967-BE97-8D4F-860A-7641FCD63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E2D8E3-F796-7647-8E38-CC94E17106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9893FC-C7CE-5140-9135-97BF034025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5ED518-70DA-5A44-9925-C647ECB81E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16A153-CFD0-9743-AA6C-9EF6BE4266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2CEFAF0-49EA-DB43-B845-0EEFD82EB9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55CC9C3-E1C6-8147-8082-EEAF82C010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6B3B55-636A-E347-AB99-1DB1D06054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0EBB5C2-61AC-2245-BF89-85836F66D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ADDFB2-D9E2-E548-90AD-CA101EA6AE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836091-1028-0E4E-993F-016CEB4081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C2E12D5-31AA-794D-9389-837901B82B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14BEFC0-9766-0A42-BFFB-7791E0AC9B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E5984AD-934C-D045-B18B-E59D84A7C8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41F69E6-EBAF-A046-854E-E1A29F77CE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58F3878-C770-004A-8CDE-5A7435633C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13C011-86E1-4D4A-A287-A752131876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35635C4-F49E-0543-9AA3-B7C0C1B49D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34D564-20CA-D64C-976F-B41348C81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D18ED4-8FA4-9B41-B5ED-4E2954186F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6A7C5DB-2090-A246-834D-EC935A9392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reeform: Shape 190">
            <a:extLst>
              <a:ext uri="{FF2B5EF4-FFF2-40B4-BE49-F238E27FC236}">
                <a16:creationId xmlns:a16="http://schemas.microsoft.com/office/drawing/2014/main" id="{C7DC4A10-02F9-614F-8221-26A4BC732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6" name="Freeform: Shape 192">
            <a:extLst>
              <a:ext uri="{FF2B5EF4-FFF2-40B4-BE49-F238E27FC236}">
                <a16:creationId xmlns:a16="http://schemas.microsoft.com/office/drawing/2014/main" id="{C22FF0AE-387D-2641-9B69-A8BB43D54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7" name="Rectangle 36">
            <a:extLst>
              <a:ext uri="{FF2B5EF4-FFF2-40B4-BE49-F238E27FC236}">
                <a16:creationId xmlns:a16="http://schemas.microsoft.com/office/drawing/2014/main" id="{C4914CB0-A7A8-694B-8A89-168643E5D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8" name="Group 37">
            <a:extLst>
              <a:ext uri="{FF2B5EF4-FFF2-40B4-BE49-F238E27FC236}">
                <a16:creationId xmlns:a16="http://schemas.microsoft.com/office/drawing/2014/main" id="{F705F72E-5326-4648-AC0F-31A42DD0F9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9" name="Straight Connector 38">
              <a:extLst>
                <a:ext uri="{FF2B5EF4-FFF2-40B4-BE49-F238E27FC236}">
                  <a16:creationId xmlns:a16="http://schemas.microsoft.com/office/drawing/2014/main" id="{28B3F434-0D63-BE48-ADAF-F4F2CB74E4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343DE5-0C98-F545-8FF0-83A1A2F4E7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0D99A8F-4950-524B-8CFB-A887CD3CDC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CE5FC0-04D0-044A-B56A-316858F09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75EC26-BC2B-9142-B048-740D3D5F35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746F68A-B13B-8C44-8C55-D93B50DA00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574D8E4-3BC5-9047-9DB5-0FFBD36886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C04F014-23F3-C641-8FC6-EB5D37C1D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734B9DA-134D-E742-A4EB-41CF605A8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EA8CC28-4704-C741-ACD9-41A043E2E3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0466A56-46E4-9743-A4F9-E5EC8A9E13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A3157BB-5D1F-6B4A-ACC8-CE1AB9AB58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5D1515-B1A3-1F4E-BE9B-17A24482B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D42BA9B-1A53-C942-A7F2-BB0EFD8FC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BD660A5-AD76-1542-8078-684EE663E1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A58DF5F-39F9-0149-9125-24935AF1AF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5862848-97A6-9248-9187-D46D630759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F413345-BFA9-9C43-B2CF-2F3F9127F0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55369A1-B1EE-FE45-BC4B-F7205181C5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A08F6EC-BAC9-C74D-A2D3-097D8DB47D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B6EEA0-4DE9-3D44-9BED-23B58C153A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B288E0E-BEBF-7C40-B69A-7A391679E3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3FC606-BD51-5E41-8176-D3EF7F4F9A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DBB8CBF-C428-9D4C-B609-A1FF0E5BC8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32E8772-C1B7-0C49-8BF4-A9D79A40A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3AFC4B0-6F1B-AF45-AB01-A71770991A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F08E0EA-A029-8240-8886-5F38044B91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466A455-C6B4-9445-8434-F57519EEF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32901E8-3AFC-694E-99D6-B39AA163C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8" name="Freeform: Shape 227">
            <a:extLst>
              <a:ext uri="{FF2B5EF4-FFF2-40B4-BE49-F238E27FC236}">
                <a16:creationId xmlns:a16="http://schemas.microsoft.com/office/drawing/2014/main" id="{80728975-5AAA-BC4E-8714-228C10E38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931975EE-972F-044A-BC52-C12070581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0" name="Straight Connector 69">
              <a:extLst>
                <a:ext uri="{FF2B5EF4-FFF2-40B4-BE49-F238E27FC236}">
                  <a16:creationId xmlns:a16="http://schemas.microsoft.com/office/drawing/2014/main" id="{9E2F6DBE-B509-9E4D-A93B-C20034A46F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E06C2AD-48A4-2C48-B1AA-07059F55BD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113099F-6FC8-A44F-8843-AB8DF9F90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AD47EF5-2FB0-FC41-B3F7-552A372142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33FBCDE-810E-B14F-BD78-937E4C4A8D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3089B71-0653-A84C-9651-FF2D5ACA45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D1882B6-F1C7-7242-8F26-09CB0E9AC8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EB6F3CF-734A-1D41-87D5-ABF8F03711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19BCA32-008E-D14A-AF4E-6C7FF96B4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C28A870-FD2C-B94E-BC31-345C81A0F8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224C28C-ABBB-414B-9623-600DBF48FE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522A24B-7DD8-EF4F-8287-ED09CE851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B7BA0FD-6597-DB48-A3F4-8093F68238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0BBB6AC-E5F0-EA41-BE95-523F1BB2C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839FBA7-F871-2242-B185-F21CF2879B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3436328-A3CB-4D46-A057-EF33A4118A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F4411FB-8871-C94A-8B41-A9E2F85799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EEBE444-FAED-2D42-A747-2B6D4B4D51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728379A-771D-7147-A52E-6C8844EAB6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5BEA95B-0D42-EE4B-BE28-43F5A1633A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B4BB3B3-E2AD-FE4D-9ED4-58A04A6683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8698E5A-D867-CE46-BFCE-F38AC81987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8D5337A-F143-C147-81D1-E8B7B4DF96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138F765-9A10-0041-BE11-BEE3C7485F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8313DE8-8A34-2246-A7AB-3EEB2315BC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BF30368-D9C7-4C43-9359-2C4738623F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EF25068-75E5-A348-849E-2622BC699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73E7749-327B-2942-8759-3A922BEA8B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E452AF4-3C81-CA40-A0BA-03DDD99FE8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99" name="Rectangle 98">
            <a:extLst>
              <a:ext uri="{FF2B5EF4-FFF2-40B4-BE49-F238E27FC236}">
                <a16:creationId xmlns:a16="http://schemas.microsoft.com/office/drawing/2014/main" id="{5A6A402F-A56F-DA48-A68C-9594EECB3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0" name="Rectangle 99">
            <a:extLst>
              <a:ext uri="{FF2B5EF4-FFF2-40B4-BE49-F238E27FC236}">
                <a16:creationId xmlns:a16="http://schemas.microsoft.com/office/drawing/2014/main" id="{3A5FA222-F479-9949-8C00-1EEA3EA3C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1" name="Rectangle 100">
            <a:extLst>
              <a:ext uri="{FF2B5EF4-FFF2-40B4-BE49-F238E27FC236}">
                <a16:creationId xmlns:a16="http://schemas.microsoft.com/office/drawing/2014/main" id="{2B92CF3B-4FB4-F941-BAFC-5FDA124D5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2" name="Right Triangle 101">
            <a:extLst>
              <a:ext uri="{FF2B5EF4-FFF2-40B4-BE49-F238E27FC236}">
                <a16:creationId xmlns:a16="http://schemas.microsoft.com/office/drawing/2014/main" id="{92DAB8A3-54B2-F749-91AF-7708CCEC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 name="Group 102">
            <a:extLst>
              <a:ext uri="{FF2B5EF4-FFF2-40B4-BE49-F238E27FC236}">
                <a16:creationId xmlns:a16="http://schemas.microsoft.com/office/drawing/2014/main" id="{C74AB9B5-B30C-984D-84EC-20A23473C6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4" name="Straight Connector 103">
              <a:extLst>
                <a:ext uri="{FF2B5EF4-FFF2-40B4-BE49-F238E27FC236}">
                  <a16:creationId xmlns:a16="http://schemas.microsoft.com/office/drawing/2014/main" id="{CEB7D7ED-DFB2-394E-951B-25182CCB2C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EB4AFE3-6DC0-3148-873E-356BB95D5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3C2E2C1-EDAD-DA44-B06A-2F3FC848DF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0E0B0C1-9DF5-2E4C-BFD9-7AAB171774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9539C0F-5F6B-CE4F-91F6-CEF0FADB3E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C7C60FE-DBF1-654F-B736-06B9F462EE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E2247EB-9388-8B41-80FD-E0AC3F5652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53A9F1F-5F81-4A44-99F9-FE72C82D6A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C96CA1-7C3F-2247-8EB7-95A568A71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460247D-4D7C-554F-B50E-18BF7906A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9887D08-5E03-C541-AB5C-E39805A512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D354F18-DBBD-5C4D-A6BC-C1C146AB0E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1285454-765E-B44F-9EDA-8AA18572DA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7FFCF24-2379-DC4C-BD14-EDF1D03CA7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146C478-87DD-2D40-A613-E49413719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3198A04-BC84-C546-9B22-591998F395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D810DC1-42AB-8540-A4D7-BEC24FE819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BB1240A-FF5E-714F-A266-AD2B133E9F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7E459B6-FBCE-964C-A132-4CD235DA8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45EB789-E680-CB44-A1CB-0372623995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47AA193-9A66-6A47-97DB-FAACC5383E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02B5AC7-2832-1143-B8BC-912BD5230F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C66F2BC-91E8-BD41-8892-57BB892A98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31E9CCD-8B27-A44D-85A4-ADB7B9526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FB27FD6-BB09-8A43-8FD7-40DFECD571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1C00A98-53FD-E849-A6D5-AAA1679854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CE2EC62-61F1-DF42-942E-CDCC3E466D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646EE0C-5B07-9545-94D2-35039DD47A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3D59B6F-922A-4B42-B947-F6B1084936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3" name="Title 1">
            <a:extLst>
              <a:ext uri="{FF2B5EF4-FFF2-40B4-BE49-F238E27FC236}">
                <a16:creationId xmlns:a16="http://schemas.microsoft.com/office/drawing/2014/main" id="{3D370B35-48A4-2640-92D8-570B17EF7B9E}"/>
              </a:ext>
            </a:extLst>
          </p:cNvPr>
          <p:cNvSpPr txBox="1">
            <a:spLocks/>
          </p:cNvSpPr>
          <p:nvPr/>
        </p:nvSpPr>
        <p:spPr>
          <a:xfrm>
            <a:off x="457201" y="720772"/>
            <a:ext cx="3733078" cy="5531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VALUES</a:t>
            </a:r>
          </a:p>
        </p:txBody>
      </p:sp>
      <p:sp>
        <p:nvSpPr>
          <p:cNvPr id="134" name="Flowchart: Document 8">
            <a:extLst>
              <a:ext uri="{FF2B5EF4-FFF2-40B4-BE49-F238E27FC236}">
                <a16:creationId xmlns:a16="http://schemas.microsoft.com/office/drawing/2014/main" id="{E94B209D-A338-754A-8951-E6A8C1572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7" name="TextBox 136">
            <a:extLst>
              <a:ext uri="{FF2B5EF4-FFF2-40B4-BE49-F238E27FC236}">
                <a16:creationId xmlns:a16="http://schemas.microsoft.com/office/drawing/2014/main" id="{208D1FD5-2BF0-614E-ADD2-C4A910CCE8CE}"/>
              </a:ext>
            </a:extLst>
          </p:cNvPr>
          <p:cNvSpPr txBox="1"/>
          <p:nvPr/>
        </p:nvSpPr>
        <p:spPr>
          <a:xfrm>
            <a:off x="5715001" y="2314574"/>
            <a:ext cx="6204530" cy="369332"/>
          </a:xfrm>
          <a:prstGeom prst="rect">
            <a:avLst/>
          </a:prstGeom>
          <a:noFill/>
        </p:spPr>
        <p:txBody>
          <a:bodyPr wrap="square" rtlCol="0">
            <a:spAutoFit/>
          </a:bodyPr>
          <a:lstStyle/>
          <a:p>
            <a:r>
              <a:rPr lang="en-US" dirty="0"/>
              <a:t> </a:t>
            </a:r>
          </a:p>
        </p:txBody>
      </p:sp>
      <p:sp>
        <p:nvSpPr>
          <p:cNvPr id="138" name="TextBox 137">
            <a:extLst>
              <a:ext uri="{FF2B5EF4-FFF2-40B4-BE49-F238E27FC236}">
                <a16:creationId xmlns:a16="http://schemas.microsoft.com/office/drawing/2014/main" id="{8769787F-342A-314C-B045-E925C989C594}"/>
              </a:ext>
            </a:extLst>
          </p:cNvPr>
          <p:cNvSpPr txBox="1"/>
          <p:nvPr/>
        </p:nvSpPr>
        <p:spPr>
          <a:xfrm>
            <a:off x="5201671" y="161083"/>
            <a:ext cx="6486525" cy="6032421"/>
          </a:xfrm>
          <a:prstGeom prst="rect">
            <a:avLst/>
          </a:prstGeom>
          <a:noFill/>
        </p:spPr>
        <p:txBody>
          <a:bodyPr wrap="square" rtlCol="0">
            <a:spAutoFit/>
          </a:bodyPr>
          <a:lstStyle/>
          <a:p>
            <a:r>
              <a:rPr lang="en-GB" sz="1600" dirty="0">
                <a:solidFill>
                  <a:srgbClr val="00B050"/>
                </a:solidFill>
              </a:rPr>
              <a:t>And yet so many of us don’t consistently live by our values. Have you ever been in any of these situations?</a:t>
            </a:r>
            <a:br>
              <a:rPr lang="en-GB" sz="1600" dirty="0">
                <a:solidFill>
                  <a:srgbClr val="00B050"/>
                </a:solidFill>
              </a:rPr>
            </a:br>
            <a:endParaRPr lang="en-GB" sz="1600" dirty="0">
              <a:solidFill>
                <a:srgbClr val="00B050"/>
              </a:solidFill>
            </a:endParaRPr>
          </a:p>
          <a:p>
            <a:pPr marL="285750" indent="-285750">
              <a:buFont typeface="Arial" panose="020B0604020202020204" pitchFamily="34" charset="0"/>
              <a:buChar char="•"/>
            </a:pPr>
            <a:r>
              <a:rPr lang="en-GB" sz="1600" dirty="0">
                <a:solidFill>
                  <a:srgbClr val="00B050"/>
                </a:solidFill>
              </a:rPr>
              <a:t>Someone said or did something that you strongly disagreed with, but you didn’t speak up about it and felt ashamed afterwards.</a:t>
            </a:r>
          </a:p>
          <a:p>
            <a:pPr marL="285750" indent="-285750">
              <a:buFont typeface="Arial" panose="020B0604020202020204" pitchFamily="34" charset="0"/>
              <a:buChar char="•"/>
            </a:pPr>
            <a:r>
              <a:rPr lang="en-GB" sz="1600" dirty="0">
                <a:solidFill>
                  <a:srgbClr val="00B050"/>
                </a:solidFill>
              </a:rPr>
              <a:t>You set goals for yourself and then failed to meet them. </a:t>
            </a:r>
          </a:p>
          <a:p>
            <a:pPr marL="285750" indent="-285750">
              <a:buFont typeface="Arial" panose="020B0604020202020204" pitchFamily="34" charset="0"/>
              <a:buChar char="•"/>
            </a:pPr>
            <a:r>
              <a:rPr lang="en-GB" sz="1600" dirty="0">
                <a:solidFill>
                  <a:srgbClr val="00B050"/>
                </a:solidFill>
              </a:rPr>
              <a:t>Your life or career haven’t worked out the way you wanted them to.</a:t>
            </a:r>
          </a:p>
          <a:p>
            <a:pPr marL="285750" indent="-285750">
              <a:buFont typeface="Arial" panose="020B0604020202020204" pitchFamily="34" charset="0"/>
              <a:buChar char="•"/>
            </a:pPr>
            <a:r>
              <a:rPr lang="en-GB" sz="1600" dirty="0">
                <a:solidFill>
                  <a:srgbClr val="00B050"/>
                </a:solidFill>
              </a:rPr>
              <a:t>What you want often clashes with what you've got to do or what’s “practical.”</a:t>
            </a:r>
          </a:p>
          <a:p>
            <a:pPr marL="285750" indent="-285750">
              <a:buFont typeface="Arial" panose="020B0604020202020204" pitchFamily="34" charset="0"/>
              <a:buChar char="•"/>
            </a:pPr>
            <a:r>
              <a:rPr lang="en-GB" sz="1600" dirty="0">
                <a:solidFill>
                  <a:srgbClr val="00B050"/>
                </a:solidFill>
              </a:rPr>
              <a:t>You’re so busy pleasing other people that you’re not even sure what your own true values are. </a:t>
            </a:r>
          </a:p>
          <a:p>
            <a:endParaRPr lang="en-GB" sz="1600" dirty="0">
              <a:solidFill>
                <a:srgbClr val="00B050"/>
              </a:solidFill>
            </a:endParaRPr>
          </a:p>
          <a:p>
            <a:r>
              <a:rPr lang="en-GB" sz="1600" dirty="0">
                <a:solidFill>
                  <a:srgbClr val="00B050"/>
                </a:solidFill>
              </a:rPr>
              <a:t>If any of these resonate with you, then this tutorial will help you. In it, you’ll learn what personal values are and why they’re important. Then we’ll go through all the steps involved in defining and prioritising your values, changing them as necessary, and living by them so that your actions are aligned with your values.</a:t>
            </a:r>
            <a:br>
              <a:rPr lang="en-GB" sz="1600" dirty="0">
                <a:solidFill>
                  <a:srgbClr val="00B050"/>
                </a:solidFill>
              </a:rPr>
            </a:br>
            <a:endParaRPr lang="en-GB" sz="1600" dirty="0">
              <a:solidFill>
                <a:srgbClr val="00B050"/>
              </a:solidFill>
            </a:endParaRPr>
          </a:p>
          <a:p>
            <a:r>
              <a:rPr lang="en-GB" sz="1600" dirty="0">
                <a:solidFill>
                  <a:srgbClr val="00B050"/>
                </a:solidFill>
              </a:rPr>
              <a:t>When you live by your values, you feel better about yourself and are more focused on doing the things that are important to you. In this tutorial, you’ll see how to achieve that.</a:t>
            </a:r>
          </a:p>
          <a:p>
            <a:endParaRPr lang="en-US" dirty="0"/>
          </a:p>
        </p:txBody>
      </p:sp>
      <p:pic>
        <p:nvPicPr>
          <p:cNvPr id="135" name="Picture 134" descr="A logo with purple and green flowers&#10;&#10;Description automatically generated">
            <a:extLst>
              <a:ext uri="{FF2B5EF4-FFF2-40B4-BE49-F238E27FC236}">
                <a16:creationId xmlns:a16="http://schemas.microsoft.com/office/drawing/2014/main" id="{0901EB0E-E019-02B8-B545-42207B21B104}"/>
              </a:ext>
            </a:extLst>
          </p:cNvPr>
          <p:cNvPicPr>
            <a:picLocks noChangeAspect="1"/>
          </p:cNvPicPr>
          <p:nvPr/>
        </p:nvPicPr>
        <p:blipFill>
          <a:blip r:embed="rId2"/>
          <a:stretch>
            <a:fillRect/>
          </a:stretch>
        </p:blipFill>
        <p:spPr>
          <a:xfrm>
            <a:off x="-692374" y="-1484648"/>
            <a:ext cx="4762500" cy="4762500"/>
          </a:xfrm>
          <a:prstGeom prst="rect">
            <a:avLst/>
          </a:prstGeom>
        </p:spPr>
      </p:pic>
    </p:spTree>
    <p:extLst>
      <p:ext uri="{BB962C8B-B14F-4D97-AF65-F5344CB8AC3E}">
        <p14:creationId xmlns:p14="http://schemas.microsoft.com/office/powerpoint/2010/main" val="264746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20FB-EDCA-344D-B993-3385737F1B7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63F9BCB-1257-8F4A-9422-E0C49CC48495}"/>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D61B6A90-9805-9B4D-8310-453EA154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 name="Group 4">
            <a:extLst>
              <a:ext uri="{FF2B5EF4-FFF2-40B4-BE49-F238E27FC236}">
                <a16:creationId xmlns:a16="http://schemas.microsoft.com/office/drawing/2014/main" id="{03BCFFB5-EB04-034A-8454-E8D7835528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81A85EBD-78A1-9A41-987C-FB17F41675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69A06DB-C4E1-4043-A686-758C0FFDFD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FFC6785-838E-1943-B9AD-A74A8DA90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D95DC1-070D-1944-BAF9-16D231407F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A25EE0-115B-7542-93D7-1A65F6F62F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91789B7-6749-7342-9E5B-9C4D56944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7589A2-9944-B142-86A8-5C634D605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1143F89-CC03-9F43-892F-D035079AE1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D1B967-BE97-8D4F-860A-7641FCD63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E2D8E3-F796-7647-8E38-CC94E17106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9893FC-C7CE-5140-9135-97BF034025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5ED518-70DA-5A44-9925-C647ECB81E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16A153-CFD0-9743-AA6C-9EF6BE4266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2CEFAF0-49EA-DB43-B845-0EEFD82EB9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55CC9C3-E1C6-8147-8082-EEAF82C010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6B3B55-636A-E347-AB99-1DB1D06054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0EBB5C2-61AC-2245-BF89-85836F66D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ADDFB2-D9E2-E548-90AD-CA101EA6AE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836091-1028-0E4E-993F-016CEB4081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C2E12D5-31AA-794D-9389-837901B82B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14BEFC0-9766-0A42-BFFB-7791E0AC9B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E5984AD-934C-D045-B18B-E59D84A7C8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41F69E6-EBAF-A046-854E-E1A29F77CE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58F3878-C770-004A-8CDE-5A7435633C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13C011-86E1-4D4A-A287-A752131876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35635C4-F49E-0543-9AA3-B7C0C1B49D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34D564-20CA-D64C-976F-B41348C81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D18ED4-8FA4-9B41-B5ED-4E2954186F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6A7C5DB-2090-A246-834D-EC935A9392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reeform: Shape 190">
            <a:extLst>
              <a:ext uri="{FF2B5EF4-FFF2-40B4-BE49-F238E27FC236}">
                <a16:creationId xmlns:a16="http://schemas.microsoft.com/office/drawing/2014/main" id="{C7DC4A10-02F9-614F-8221-26A4BC732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6" name="Freeform: Shape 192">
            <a:extLst>
              <a:ext uri="{FF2B5EF4-FFF2-40B4-BE49-F238E27FC236}">
                <a16:creationId xmlns:a16="http://schemas.microsoft.com/office/drawing/2014/main" id="{C22FF0AE-387D-2641-9B69-A8BB43D54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7" name="Rectangle 36">
            <a:extLst>
              <a:ext uri="{FF2B5EF4-FFF2-40B4-BE49-F238E27FC236}">
                <a16:creationId xmlns:a16="http://schemas.microsoft.com/office/drawing/2014/main" id="{C4914CB0-A7A8-694B-8A89-168643E5D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8" name="Group 37">
            <a:extLst>
              <a:ext uri="{FF2B5EF4-FFF2-40B4-BE49-F238E27FC236}">
                <a16:creationId xmlns:a16="http://schemas.microsoft.com/office/drawing/2014/main" id="{F705F72E-5326-4648-AC0F-31A42DD0F9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9" name="Straight Connector 38">
              <a:extLst>
                <a:ext uri="{FF2B5EF4-FFF2-40B4-BE49-F238E27FC236}">
                  <a16:creationId xmlns:a16="http://schemas.microsoft.com/office/drawing/2014/main" id="{28B3F434-0D63-BE48-ADAF-F4F2CB74E4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343DE5-0C98-F545-8FF0-83A1A2F4E7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0D99A8F-4950-524B-8CFB-A887CD3CDC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CE5FC0-04D0-044A-B56A-316858F09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75EC26-BC2B-9142-B048-740D3D5F35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746F68A-B13B-8C44-8C55-D93B50DA00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574D8E4-3BC5-9047-9DB5-0FFBD36886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C04F014-23F3-C641-8FC6-EB5D37C1D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734B9DA-134D-E742-A4EB-41CF605A8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EA8CC28-4704-C741-ACD9-41A043E2E3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0466A56-46E4-9743-A4F9-E5EC8A9E13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A3157BB-5D1F-6B4A-ACC8-CE1AB9AB58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5D1515-B1A3-1F4E-BE9B-17A24482B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D42BA9B-1A53-C942-A7F2-BB0EFD8FC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BD660A5-AD76-1542-8078-684EE663E1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A58DF5F-39F9-0149-9125-24935AF1AF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5862848-97A6-9248-9187-D46D630759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F413345-BFA9-9C43-B2CF-2F3F9127F0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55369A1-B1EE-FE45-BC4B-F7205181C5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A08F6EC-BAC9-C74D-A2D3-097D8DB47D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B6EEA0-4DE9-3D44-9BED-23B58C153A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B288E0E-BEBF-7C40-B69A-7A391679E3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3FC606-BD51-5E41-8176-D3EF7F4F9A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DBB8CBF-C428-9D4C-B609-A1FF0E5BC8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32E8772-C1B7-0C49-8BF4-A9D79A40A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3AFC4B0-6F1B-AF45-AB01-A71770991A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F08E0EA-A029-8240-8886-5F38044B91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466A455-C6B4-9445-8434-F57519EEF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32901E8-3AFC-694E-99D6-B39AA163C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8" name="Freeform: Shape 227">
            <a:extLst>
              <a:ext uri="{FF2B5EF4-FFF2-40B4-BE49-F238E27FC236}">
                <a16:creationId xmlns:a16="http://schemas.microsoft.com/office/drawing/2014/main" id="{80728975-5AAA-BC4E-8714-228C10E38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931975EE-972F-044A-BC52-C12070581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0" name="Straight Connector 69">
              <a:extLst>
                <a:ext uri="{FF2B5EF4-FFF2-40B4-BE49-F238E27FC236}">
                  <a16:creationId xmlns:a16="http://schemas.microsoft.com/office/drawing/2014/main" id="{9E2F6DBE-B509-9E4D-A93B-C20034A46F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E06C2AD-48A4-2C48-B1AA-07059F55BD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113099F-6FC8-A44F-8843-AB8DF9F90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AD47EF5-2FB0-FC41-B3F7-552A372142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33FBCDE-810E-B14F-BD78-937E4C4A8D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3089B71-0653-A84C-9651-FF2D5ACA45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D1882B6-F1C7-7242-8F26-09CB0E9AC8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EB6F3CF-734A-1D41-87D5-ABF8F03711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19BCA32-008E-D14A-AF4E-6C7FF96B4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C28A870-FD2C-B94E-BC31-345C81A0F8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224C28C-ABBB-414B-9623-600DBF48FE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522A24B-7DD8-EF4F-8287-ED09CE851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B7BA0FD-6597-DB48-A3F4-8093F68238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0BBB6AC-E5F0-EA41-BE95-523F1BB2C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839FBA7-F871-2242-B185-F21CF2879B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3436328-A3CB-4D46-A057-EF33A4118A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F4411FB-8871-C94A-8B41-A9E2F85799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EEBE444-FAED-2D42-A747-2B6D4B4D51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728379A-771D-7147-A52E-6C8844EAB6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5BEA95B-0D42-EE4B-BE28-43F5A1633A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B4BB3B3-E2AD-FE4D-9ED4-58A04A6683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8698E5A-D867-CE46-BFCE-F38AC81987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8D5337A-F143-C147-81D1-E8B7B4DF96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138F765-9A10-0041-BE11-BEE3C7485F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8313DE8-8A34-2246-A7AB-3EEB2315BC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BF30368-D9C7-4C43-9359-2C4738623F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EF25068-75E5-A348-849E-2622BC699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73E7749-327B-2942-8759-3A922BEA8B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E452AF4-3C81-CA40-A0BA-03DDD99FE8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99" name="Rectangle 98">
            <a:extLst>
              <a:ext uri="{FF2B5EF4-FFF2-40B4-BE49-F238E27FC236}">
                <a16:creationId xmlns:a16="http://schemas.microsoft.com/office/drawing/2014/main" id="{5A6A402F-A56F-DA48-A68C-9594EECB3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0" name="Rectangle 99">
            <a:extLst>
              <a:ext uri="{FF2B5EF4-FFF2-40B4-BE49-F238E27FC236}">
                <a16:creationId xmlns:a16="http://schemas.microsoft.com/office/drawing/2014/main" id="{3A5FA222-F479-9949-8C00-1EEA3EA3C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1" name="Rectangle 100">
            <a:extLst>
              <a:ext uri="{FF2B5EF4-FFF2-40B4-BE49-F238E27FC236}">
                <a16:creationId xmlns:a16="http://schemas.microsoft.com/office/drawing/2014/main" id="{2B92CF3B-4FB4-F941-BAFC-5FDA124D5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2" name="Right Triangle 101">
            <a:extLst>
              <a:ext uri="{FF2B5EF4-FFF2-40B4-BE49-F238E27FC236}">
                <a16:creationId xmlns:a16="http://schemas.microsoft.com/office/drawing/2014/main" id="{92DAB8A3-54B2-F749-91AF-7708CCEC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 name="Group 102">
            <a:extLst>
              <a:ext uri="{FF2B5EF4-FFF2-40B4-BE49-F238E27FC236}">
                <a16:creationId xmlns:a16="http://schemas.microsoft.com/office/drawing/2014/main" id="{C74AB9B5-B30C-984D-84EC-20A23473C6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4" name="Straight Connector 103">
              <a:extLst>
                <a:ext uri="{FF2B5EF4-FFF2-40B4-BE49-F238E27FC236}">
                  <a16:creationId xmlns:a16="http://schemas.microsoft.com/office/drawing/2014/main" id="{CEB7D7ED-DFB2-394E-951B-25182CCB2C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EB4AFE3-6DC0-3148-873E-356BB95D5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3C2E2C1-EDAD-DA44-B06A-2F3FC848DF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0E0B0C1-9DF5-2E4C-BFD9-7AAB171774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9539C0F-5F6B-CE4F-91F6-CEF0FADB3E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C7C60FE-DBF1-654F-B736-06B9F462EE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E2247EB-9388-8B41-80FD-E0AC3F5652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53A9F1F-5F81-4A44-99F9-FE72C82D6A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C96CA1-7C3F-2247-8EB7-95A568A71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460247D-4D7C-554F-B50E-18BF7906A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9887D08-5E03-C541-AB5C-E39805A512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D354F18-DBBD-5C4D-A6BC-C1C146AB0E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1285454-765E-B44F-9EDA-8AA18572DA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7FFCF24-2379-DC4C-BD14-EDF1D03CA7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146C478-87DD-2D40-A613-E49413719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3198A04-BC84-C546-9B22-591998F395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D810DC1-42AB-8540-A4D7-BEC24FE819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BB1240A-FF5E-714F-A266-AD2B133E9F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7E459B6-FBCE-964C-A132-4CD235DA8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45EB789-E680-CB44-A1CB-0372623995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47AA193-9A66-6A47-97DB-FAACC5383E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02B5AC7-2832-1143-B8BC-912BD5230F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C66F2BC-91E8-BD41-8892-57BB892A98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31E9CCD-8B27-A44D-85A4-ADB7B9526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FB27FD6-BB09-8A43-8FD7-40DFECD571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1C00A98-53FD-E849-A6D5-AAA1679854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CE2EC62-61F1-DF42-942E-CDCC3E466D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646EE0C-5B07-9545-94D2-35039DD47A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3D59B6F-922A-4B42-B947-F6B1084936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3" name="Title 1">
            <a:extLst>
              <a:ext uri="{FF2B5EF4-FFF2-40B4-BE49-F238E27FC236}">
                <a16:creationId xmlns:a16="http://schemas.microsoft.com/office/drawing/2014/main" id="{3D370B35-48A4-2640-92D8-570B17EF7B9E}"/>
              </a:ext>
            </a:extLst>
          </p:cNvPr>
          <p:cNvSpPr txBox="1">
            <a:spLocks/>
          </p:cNvSpPr>
          <p:nvPr/>
        </p:nvSpPr>
        <p:spPr>
          <a:xfrm>
            <a:off x="457201" y="720772"/>
            <a:ext cx="3733078" cy="5531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VALUES</a:t>
            </a:r>
          </a:p>
        </p:txBody>
      </p:sp>
      <p:sp>
        <p:nvSpPr>
          <p:cNvPr id="134" name="Flowchart: Document 8">
            <a:extLst>
              <a:ext uri="{FF2B5EF4-FFF2-40B4-BE49-F238E27FC236}">
                <a16:creationId xmlns:a16="http://schemas.microsoft.com/office/drawing/2014/main" id="{E94B209D-A338-754A-8951-E6A8C1572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7" name="TextBox 136">
            <a:extLst>
              <a:ext uri="{FF2B5EF4-FFF2-40B4-BE49-F238E27FC236}">
                <a16:creationId xmlns:a16="http://schemas.microsoft.com/office/drawing/2014/main" id="{208D1FD5-2BF0-614E-ADD2-C4A910CCE8CE}"/>
              </a:ext>
            </a:extLst>
          </p:cNvPr>
          <p:cNvSpPr txBox="1"/>
          <p:nvPr/>
        </p:nvSpPr>
        <p:spPr>
          <a:xfrm>
            <a:off x="5715001" y="2314574"/>
            <a:ext cx="6204530" cy="369332"/>
          </a:xfrm>
          <a:prstGeom prst="rect">
            <a:avLst/>
          </a:prstGeom>
          <a:noFill/>
        </p:spPr>
        <p:txBody>
          <a:bodyPr wrap="square" rtlCol="0">
            <a:spAutoFit/>
          </a:bodyPr>
          <a:lstStyle/>
          <a:p>
            <a:r>
              <a:rPr lang="en-US" dirty="0"/>
              <a:t> </a:t>
            </a:r>
          </a:p>
        </p:txBody>
      </p:sp>
      <p:pic>
        <p:nvPicPr>
          <p:cNvPr id="135" name="Picture 134" descr="A logo with purple and green flowers&#10;&#10;Description automatically generated">
            <a:extLst>
              <a:ext uri="{FF2B5EF4-FFF2-40B4-BE49-F238E27FC236}">
                <a16:creationId xmlns:a16="http://schemas.microsoft.com/office/drawing/2014/main" id="{8BC3914D-8E49-3296-ACBB-75016DEE6839}"/>
              </a:ext>
            </a:extLst>
          </p:cNvPr>
          <p:cNvPicPr>
            <a:picLocks noChangeAspect="1"/>
          </p:cNvPicPr>
          <p:nvPr/>
        </p:nvPicPr>
        <p:blipFill>
          <a:blip r:embed="rId2"/>
          <a:stretch>
            <a:fillRect/>
          </a:stretch>
        </p:blipFill>
        <p:spPr>
          <a:xfrm>
            <a:off x="-692374" y="-1484648"/>
            <a:ext cx="4762500" cy="4762500"/>
          </a:xfrm>
          <a:prstGeom prst="rect">
            <a:avLst/>
          </a:prstGeom>
        </p:spPr>
      </p:pic>
      <p:sp>
        <p:nvSpPr>
          <p:cNvPr id="139" name="TextBox 138">
            <a:extLst>
              <a:ext uri="{FF2B5EF4-FFF2-40B4-BE49-F238E27FC236}">
                <a16:creationId xmlns:a16="http://schemas.microsoft.com/office/drawing/2014/main" id="{9481E066-4B23-015D-800F-997E87A86617}"/>
              </a:ext>
            </a:extLst>
          </p:cNvPr>
          <p:cNvSpPr txBox="1"/>
          <p:nvPr/>
        </p:nvSpPr>
        <p:spPr>
          <a:xfrm>
            <a:off x="5041232" y="365125"/>
            <a:ext cx="1054768" cy="369332"/>
          </a:xfrm>
          <a:prstGeom prst="rect">
            <a:avLst/>
          </a:prstGeom>
          <a:noFill/>
        </p:spPr>
        <p:txBody>
          <a:bodyPr wrap="square" rtlCol="0">
            <a:spAutoFit/>
          </a:bodyPr>
          <a:lstStyle/>
          <a:p>
            <a:r>
              <a:rPr lang="en-US" b="1" dirty="0">
                <a:solidFill>
                  <a:srgbClr val="00B050"/>
                </a:solidFill>
              </a:rPr>
              <a:t>NOTES</a:t>
            </a:r>
          </a:p>
        </p:txBody>
      </p:sp>
    </p:spTree>
    <p:extLst>
      <p:ext uri="{BB962C8B-B14F-4D97-AF65-F5344CB8AC3E}">
        <p14:creationId xmlns:p14="http://schemas.microsoft.com/office/powerpoint/2010/main" val="1887034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F9BCB-1257-8F4A-9422-E0C49CC48495}"/>
              </a:ext>
            </a:extLst>
          </p:cNvPr>
          <p:cNvSpPr>
            <a:spLocks noGrp="1"/>
          </p:cNvSpPr>
          <p:nvPr>
            <p:ph idx="1"/>
          </p:nvPr>
        </p:nvSpPr>
        <p:spPr>
          <a:xfrm>
            <a:off x="457200" y="1927058"/>
            <a:ext cx="10722932" cy="4351338"/>
          </a:xfrm>
        </p:spPr>
        <p:txBody>
          <a:bodyPr/>
          <a:lstStyle/>
          <a:p>
            <a:endParaRPr lang="en-US" dirty="0"/>
          </a:p>
        </p:txBody>
      </p:sp>
      <p:sp>
        <p:nvSpPr>
          <p:cNvPr id="4" name="Rectangle 3">
            <a:extLst>
              <a:ext uri="{FF2B5EF4-FFF2-40B4-BE49-F238E27FC236}">
                <a16:creationId xmlns:a16="http://schemas.microsoft.com/office/drawing/2014/main" id="{D61B6A90-9805-9B4D-8310-453EA154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 name="Group 4">
            <a:extLst>
              <a:ext uri="{FF2B5EF4-FFF2-40B4-BE49-F238E27FC236}">
                <a16:creationId xmlns:a16="http://schemas.microsoft.com/office/drawing/2014/main" id="{03BCFFB5-EB04-034A-8454-E8D7835528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81A85EBD-78A1-9A41-987C-FB17F41675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69A06DB-C4E1-4043-A686-758C0FFDFD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FFC6785-838E-1943-B9AD-A74A8DA90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D95DC1-070D-1944-BAF9-16D231407F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A25EE0-115B-7542-93D7-1A65F6F62F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91789B7-6749-7342-9E5B-9C4D56944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7589A2-9944-B142-86A8-5C634D605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1143F89-CC03-9F43-892F-D035079AE1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D1B967-BE97-8D4F-860A-7641FCD63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E2D8E3-F796-7647-8E38-CC94E17106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9893FC-C7CE-5140-9135-97BF034025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5ED518-70DA-5A44-9925-C647ECB81E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16A153-CFD0-9743-AA6C-9EF6BE4266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2CEFAF0-49EA-DB43-B845-0EEFD82EB9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55CC9C3-E1C6-8147-8082-EEAF82C010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6B3B55-636A-E347-AB99-1DB1D06054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0EBB5C2-61AC-2245-BF89-85836F66D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ADDFB2-D9E2-E548-90AD-CA101EA6AE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836091-1028-0E4E-993F-016CEB4081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C2E12D5-31AA-794D-9389-837901B82B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14BEFC0-9766-0A42-BFFB-7791E0AC9B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E5984AD-934C-D045-B18B-E59D84A7C8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41F69E6-EBAF-A046-854E-E1A29F77CE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58F3878-C770-004A-8CDE-5A7435633C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13C011-86E1-4D4A-A287-A752131876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35635C4-F49E-0543-9AA3-B7C0C1B49D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34D564-20CA-D64C-976F-B41348C81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D18ED4-8FA4-9B41-B5ED-4E2954186F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6A7C5DB-2090-A246-834D-EC935A9392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reeform: Shape 190">
            <a:extLst>
              <a:ext uri="{FF2B5EF4-FFF2-40B4-BE49-F238E27FC236}">
                <a16:creationId xmlns:a16="http://schemas.microsoft.com/office/drawing/2014/main" id="{C7DC4A10-02F9-614F-8221-26A4BC732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6" name="Freeform: Shape 192">
            <a:extLst>
              <a:ext uri="{FF2B5EF4-FFF2-40B4-BE49-F238E27FC236}">
                <a16:creationId xmlns:a16="http://schemas.microsoft.com/office/drawing/2014/main" id="{C22FF0AE-387D-2641-9B69-A8BB43D54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7" name="Rectangle 36">
            <a:extLst>
              <a:ext uri="{FF2B5EF4-FFF2-40B4-BE49-F238E27FC236}">
                <a16:creationId xmlns:a16="http://schemas.microsoft.com/office/drawing/2014/main" id="{C4914CB0-A7A8-694B-8A89-168643E5D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8" name="Group 37">
            <a:extLst>
              <a:ext uri="{FF2B5EF4-FFF2-40B4-BE49-F238E27FC236}">
                <a16:creationId xmlns:a16="http://schemas.microsoft.com/office/drawing/2014/main" id="{F705F72E-5326-4648-AC0F-31A42DD0F9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9" name="Straight Connector 38">
              <a:extLst>
                <a:ext uri="{FF2B5EF4-FFF2-40B4-BE49-F238E27FC236}">
                  <a16:creationId xmlns:a16="http://schemas.microsoft.com/office/drawing/2014/main" id="{28B3F434-0D63-BE48-ADAF-F4F2CB74E4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343DE5-0C98-F545-8FF0-83A1A2F4E7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0D99A8F-4950-524B-8CFB-A887CD3CDC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CE5FC0-04D0-044A-B56A-316858F09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75EC26-BC2B-9142-B048-740D3D5F35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746F68A-B13B-8C44-8C55-D93B50DA00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574D8E4-3BC5-9047-9DB5-0FFBD36886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C04F014-23F3-C641-8FC6-EB5D37C1D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734B9DA-134D-E742-A4EB-41CF605A8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EA8CC28-4704-C741-ACD9-41A043E2E3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0466A56-46E4-9743-A4F9-E5EC8A9E13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A3157BB-5D1F-6B4A-ACC8-CE1AB9AB58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5D1515-B1A3-1F4E-BE9B-17A24482B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D42BA9B-1A53-C942-A7F2-BB0EFD8FC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BD660A5-AD76-1542-8078-684EE663E1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A58DF5F-39F9-0149-9125-24935AF1AF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5862848-97A6-9248-9187-D46D630759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F413345-BFA9-9C43-B2CF-2F3F9127F0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55369A1-B1EE-FE45-BC4B-F7205181C5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A08F6EC-BAC9-C74D-A2D3-097D8DB47D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B6EEA0-4DE9-3D44-9BED-23B58C153A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B288E0E-BEBF-7C40-B69A-7A391679E3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3FC606-BD51-5E41-8176-D3EF7F4F9A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DBB8CBF-C428-9D4C-B609-A1FF0E5BC8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32E8772-C1B7-0C49-8BF4-A9D79A40A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3AFC4B0-6F1B-AF45-AB01-A71770991A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F08E0EA-A029-8240-8886-5F38044B91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466A455-C6B4-9445-8434-F57519EEF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32901E8-3AFC-694E-99D6-B39AA163C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8" name="Freeform: Shape 227">
            <a:extLst>
              <a:ext uri="{FF2B5EF4-FFF2-40B4-BE49-F238E27FC236}">
                <a16:creationId xmlns:a16="http://schemas.microsoft.com/office/drawing/2014/main" id="{80728975-5AAA-BC4E-8714-228C10E38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931975EE-972F-044A-BC52-C12070581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0" name="Straight Connector 69">
              <a:extLst>
                <a:ext uri="{FF2B5EF4-FFF2-40B4-BE49-F238E27FC236}">
                  <a16:creationId xmlns:a16="http://schemas.microsoft.com/office/drawing/2014/main" id="{9E2F6DBE-B509-9E4D-A93B-C20034A46F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E06C2AD-48A4-2C48-B1AA-07059F55BD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113099F-6FC8-A44F-8843-AB8DF9F90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AD47EF5-2FB0-FC41-B3F7-552A372142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33FBCDE-810E-B14F-BD78-937E4C4A8D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3089B71-0653-A84C-9651-FF2D5ACA45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D1882B6-F1C7-7242-8F26-09CB0E9AC8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EB6F3CF-734A-1D41-87D5-ABF8F03711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19BCA32-008E-D14A-AF4E-6C7FF96B4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C28A870-FD2C-B94E-BC31-345C81A0F8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224C28C-ABBB-414B-9623-600DBF48FE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522A24B-7DD8-EF4F-8287-ED09CE851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B7BA0FD-6597-DB48-A3F4-8093F68238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0BBB6AC-E5F0-EA41-BE95-523F1BB2C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839FBA7-F871-2242-B185-F21CF2879B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3436328-A3CB-4D46-A057-EF33A4118A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F4411FB-8871-C94A-8B41-A9E2F85799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EEBE444-FAED-2D42-A747-2B6D4B4D51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728379A-771D-7147-A52E-6C8844EAB6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5BEA95B-0D42-EE4B-BE28-43F5A1633A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B4BB3B3-E2AD-FE4D-9ED4-58A04A6683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8698E5A-D867-CE46-BFCE-F38AC81987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8D5337A-F143-C147-81D1-E8B7B4DF96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138F765-9A10-0041-BE11-BEE3C7485F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8313DE8-8A34-2246-A7AB-3EEB2315BC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BF30368-D9C7-4C43-9359-2C4738623F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EF25068-75E5-A348-849E-2622BC699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73E7749-327B-2942-8759-3A922BEA8B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E452AF4-3C81-CA40-A0BA-03DDD99FE8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99" name="Rectangle 98">
            <a:extLst>
              <a:ext uri="{FF2B5EF4-FFF2-40B4-BE49-F238E27FC236}">
                <a16:creationId xmlns:a16="http://schemas.microsoft.com/office/drawing/2014/main" id="{5A6A402F-A56F-DA48-A68C-9594EECB3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0" name="Rectangle 99">
            <a:extLst>
              <a:ext uri="{FF2B5EF4-FFF2-40B4-BE49-F238E27FC236}">
                <a16:creationId xmlns:a16="http://schemas.microsoft.com/office/drawing/2014/main" id="{3A5FA222-F479-9949-8C00-1EEA3EA3C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1" name="Rectangle 100">
            <a:extLst>
              <a:ext uri="{FF2B5EF4-FFF2-40B4-BE49-F238E27FC236}">
                <a16:creationId xmlns:a16="http://schemas.microsoft.com/office/drawing/2014/main" id="{2B92CF3B-4FB4-F941-BAFC-5FDA124D5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2" name="Right Triangle 101">
            <a:extLst>
              <a:ext uri="{FF2B5EF4-FFF2-40B4-BE49-F238E27FC236}">
                <a16:creationId xmlns:a16="http://schemas.microsoft.com/office/drawing/2014/main" id="{92DAB8A3-54B2-F749-91AF-7708CCEC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 name="Group 102">
            <a:extLst>
              <a:ext uri="{FF2B5EF4-FFF2-40B4-BE49-F238E27FC236}">
                <a16:creationId xmlns:a16="http://schemas.microsoft.com/office/drawing/2014/main" id="{C74AB9B5-B30C-984D-84EC-20A23473C6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4" name="Straight Connector 103">
              <a:extLst>
                <a:ext uri="{FF2B5EF4-FFF2-40B4-BE49-F238E27FC236}">
                  <a16:creationId xmlns:a16="http://schemas.microsoft.com/office/drawing/2014/main" id="{CEB7D7ED-DFB2-394E-951B-25182CCB2C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EB4AFE3-6DC0-3148-873E-356BB95D5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3C2E2C1-EDAD-DA44-B06A-2F3FC848DF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0E0B0C1-9DF5-2E4C-BFD9-7AAB171774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9539C0F-5F6B-CE4F-91F6-CEF0FADB3E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C7C60FE-DBF1-654F-B736-06B9F462EE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E2247EB-9388-8B41-80FD-E0AC3F5652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53A9F1F-5F81-4A44-99F9-FE72C82D6A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C96CA1-7C3F-2247-8EB7-95A568A71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460247D-4D7C-554F-B50E-18BF7906A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9887D08-5E03-C541-AB5C-E39805A512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D354F18-DBBD-5C4D-A6BC-C1C146AB0E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1285454-765E-B44F-9EDA-8AA18572DA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7FFCF24-2379-DC4C-BD14-EDF1D03CA7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146C478-87DD-2D40-A613-E49413719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3198A04-BC84-C546-9B22-591998F395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D810DC1-42AB-8540-A4D7-BEC24FE819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BB1240A-FF5E-714F-A266-AD2B133E9F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7E459B6-FBCE-964C-A132-4CD235DA8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45EB789-E680-CB44-A1CB-0372623995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47AA193-9A66-6A47-97DB-FAACC5383E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02B5AC7-2832-1143-B8BC-912BD5230F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C66F2BC-91E8-BD41-8892-57BB892A98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31E9CCD-8B27-A44D-85A4-ADB7B9526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FB27FD6-BB09-8A43-8FD7-40DFECD571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1C00A98-53FD-E849-A6D5-AAA1679854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CE2EC62-61F1-DF42-942E-CDCC3E466D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646EE0C-5B07-9545-94D2-35039DD47A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3D59B6F-922A-4B42-B947-F6B1084936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3" name="Title 1">
            <a:extLst>
              <a:ext uri="{FF2B5EF4-FFF2-40B4-BE49-F238E27FC236}">
                <a16:creationId xmlns:a16="http://schemas.microsoft.com/office/drawing/2014/main" id="{3D370B35-48A4-2640-92D8-570B17EF7B9E}"/>
              </a:ext>
            </a:extLst>
          </p:cNvPr>
          <p:cNvSpPr txBox="1">
            <a:spLocks/>
          </p:cNvSpPr>
          <p:nvPr/>
        </p:nvSpPr>
        <p:spPr>
          <a:xfrm>
            <a:off x="457201" y="720772"/>
            <a:ext cx="3733078" cy="5531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VALUES</a:t>
            </a:r>
          </a:p>
        </p:txBody>
      </p:sp>
      <p:sp>
        <p:nvSpPr>
          <p:cNvPr id="134" name="Flowchart: Document 8">
            <a:extLst>
              <a:ext uri="{FF2B5EF4-FFF2-40B4-BE49-F238E27FC236}">
                <a16:creationId xmlns:a16="http://schemas.microsoft.com/office/drawing/2014/main" id="{E94B209D-A338-754A-8951-E6A8C1572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7" name="TextBox 136">
            <a:extLst>
              <a:ext uri="{FF2B5EF4-FFF2-40B4-BE49-F238E27FC236}">
                <a16:creationId xmlns:a16="http://schemas.microsoft.com/office/drawing/2014/main" id="{208D1FD5-2BF0-614E-ADD2-C4A910CCE8CE}"/>
              </a:ext>
            </a:extLst>
          </p:cNvPr>
          <p:cNvSpPr txBox="1"/>
          <p:nvPr/>
        </p:nvSpPr>
        <p:spPr>
          <a:xfrm>
            <a:off x="5715001" y="2314574"/>
            <a:ext cx="6204530" cy="369332"/>
          </a:xfrm>
          <a:prstGeom prst="rect">
            <a:avLst/>
          </a:prstGeom>
          <a:noFill/>
        </p:spPr>
        <p:txBody>
          <a:bodyPr wrap="square" rtlCol="0">
            <a:spAutoFit/>
          </a:bodyPr>
          <a:lstStyle/>
          <a:p>
            <a:r>
              <a:rPr lang="en-US" dirty="0"/>
              <a:t> </a:t>
            </a:r>
          </a:p>
        </p:txBody>
      </p:sp>
      <p:cxnSp>
        <p:nvCxnSpPr>
          <p:cNvPr id="139" name="Straight Connector 138">
            <a:extLst>
              <a:ext uri="{FF2B5EF4-FFF2-40B4-BE49-F238E27FC236}">
                <a16:creationId xmlns:a16="http://schemas.microsoft.com/office/drawing/2014/main" id="{D2E22FCC-CE1F-9049-9B08-AD90DFF2CC8F}"/>
              </a:ext>
            </a:extLst>
          </p:cNvPr>
          <p:cNvCxnSpPr>
            <a:cxnSpLocks/>
          </p:cNvCxnSpPr>
          <p:nvPr/>
        </p:nvCxnSpPr>
        <p:spPr>
          <a:xfrm flipH="1">
            <a:off x="7750408" y="365123"/>
            <a:ext cx="103665" cy="6192086"/>
          </a:xfrm>
          <a:prstGeom prst="line">
            <a:avLst/>
          </a:prstGeom>
          <a:ln w="57150">
            <a:solidFill>
              <a:srgbClr val="92D050"/>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25D81985-2522-5248-9EFE-2DA6B7A82F7A}"/>
              </a:ext>
            </a:extLst>
          </p:cNvPr>
          <p:cNvCxnSpPr>
            <a:cxnSpLocks/>
          </p:cNvCxnSpPr>
          <p:nvPr/>
        </p:nvCxnSpPr>
        <p:spPr>
          <a:xfrm flipH="1">
            <a:off x="4889313" y="825274"/>
            <a:ext cx="7130234" cy="0"/>
          </a:xfrm>
          <a:prstGeom prst="line">
            <a:avLst/>
          </a:prstGeom>
          <a:ln w="57150">
            <a:solidFill>
              <a:srgbClr val="92D050"/>
            </a:solidFill>
          </a:ln>
        </p:spPr>
        <p:style>
          <a:lnRef idx="1">
            <a:schemeClr val="dk1"/>
          </a:lnRef>
          <a:fillRef idx="0">
            <a:schemeClr val="dk1"/>
          </a:fillRef>
          <a:effectRef idx="0">
            <a:schemeClr val="dk1"/>
          </a:effectRef>
          <a:fontRef idx="minor">
            <a:schemeClr val="tx1"/>
          </a:fontRef>
        </p:style>
      </p:cxnSp>
      <p:sp>
        <p:nvSpPr>
          <p:cNvPr id="143" name="TextBox 142">
            <a:extLst>
              <a:ext uri="{FF2B5EF4-FFF2-40B4-BE49-F238E27FC236}">
                <a16:creationId xmlns:a16="http://schemas.microsoft.com/office/drawing/2014/main" id="{AA432D98-E320-2343-A1BB-A86B2E75FFC6}"/>
              </a:ext>
            </a:extLst>
          </p:cNvPr>
          <p:cNvSpPr txBox="1"/>
          <p:nvPr/>
        </p:nvSpPr>
        <p:spPr>
          <a:xfrm>
            <a:off x="5260357" y="365123"/>
            <a:ext cx="2225842" cy="369332"/>
          </a:xfrm>
          <a:prstGeom prst="rect">
            <a:avLst/>
          </a:prstGeom>
          <a:noFill/>
        </p:spPr>
        <p:txBody>
          <a:bodyPr wrap="square" rtlCol="0">
            <a:spAutoFit/>
          </a:bodyPr>
          <a:lstStyle/>
          <a:p>
            <a:r>
              <a:rPr lang="en-US" dirty="0"/>
              <a:t>VALUE</a:t>
            </a:r>
          </a:p>
        </p:txBody>
      </p:sp>
      <p:sp>
        <p:nvSpPr>
          <p:cNvPr id="144" name="TextBox 143">
            <a:extLst>
              <a:ext uri="{FF2B5EF4-FFF2-40B4-BE49-F238E27FC236}">
                <a16:creationId xmlns:a16="http://schemas.microsoft.com/office/drawing/2014/main" id="{A6A1CDE3-CBD9-C441-99B9-AD5D8384C5CA}"/>
              </a:ext>
            </a:extLst>
          </p:cNvPr>
          <p:cNvSpPr txBox="1"/>
          <p:nvPr/>
        </p:nvSpPr>
        <p:spPr>
          <a:xfrm>
            <a:off x="7983511" y="366711"/>
            <a:ext cx="2225842" cy="369332"/>
          </a:xfrm>
          <a:prstGeom prst="rect">
            <a:avLst/>
          </a:prstGeom>
          <a:noFill/>
        </p:spPr>
        <p:txBody>
          <a:bodyPr wrap="square" rtlCol="0">
            <a:spAutoFit/>
          </a:bodyPr>
          <a:lstStyle/>
          <a:p>
            <a:r>
              <a:rPr lang="en-US" dirty="0"/>
              <a:t>SCORE</a:t>
            </a:r>
          </a:p>
        </p:txBody>
      </p:sp>
      <p:cxnSp>
        <p:nvCxnSpPr>
          <p:cNvPr id="145" name="Straight Connector 144">
            <a:extLst>
              <a:ext uri="{FF2B5EF4-FFF2-40B4-BE49-F238E27FC236}">
                <a16:creationId xmlns:a16="http://schemas.microsoft.com/office/drawing/2014/main" id="{AFF85A29-AA87-D24A-BBE2-6427E0249F63}"/>
              </a:ext>
            </a:extLst>
          </p:cNvPr>
          <p:cNvCxnSpPr>
            <a:cxnSpLocks/>
          </p:cNvCxnSpPr>
          <p:nvPr/>
        </p:nvCxnSpPr>
        <p:spPr>
          <a:xfrm flipH="1">
            <a:off x="10558265" y="299203"/>
            <a:ext cx="103665" cy="6192086"/>
          </a:xfrm>
          <a:prstGeom prst="line">
            <a:avLst/>
          </a:prstGeom>
          <a:ln w="57150">
            <a:solidFill>
              <a:srgbClr val="92D050"/>
            </a:solidFill>
          </a:ln>
        </p:spPr>
        <p:style>
          <a:lnRef idx="1">
            <a:schemeClr val="dk1"/>
          </a:lnRef>
          <a:fillRef idx="0">
            <a:schemeClr val="dk1"/>
          </a:fillRef>
          <a:effectRef idx="0">
            <a:schemeClr val="dk1"/>
          </a:effectRef>
          <a:fontRef idx="minor">
            <a:schemeClr val="tx1"/>
          </a:fontRef>
        </p:style>
      </p:cxnSp>
      <p:sp>
        <p:nvSpPr>
          <p:cNvPr id="146" name="TextBox 145">
            <a:extLst>
              <a:ext uri="{FF2B5EF4-FFF2-40B4-BE49-F238E27FC236}">
                <a16:creationId xmlns:a16="http://schemas.microsoft.com/office/drawing/2014/main" id="{7168A271-2A7A-F546-9D8D-AFC8FDC3C34C}"/>
              </a:ext>
            </a:extLst>
          </p:cNvPr>
          <p:cNvSpPr txBox="1"/>
          <p:nvPr/>
        </p:nvSpPr>
        <p:spPr>
          <a:xfrm>
            <a:off x="10746282" y="365123"/>
            <a:ext cx="2225842" cy="369332"/>
          </a:xfrm>
          <a:prstGeom prst="rect">
            <a:avLst/>
          </a:prstGeom>
          <a:noFill/>
        </p:spPr>
        <p:txBody>
          <a:bodyPr wrap="square" rtlCol="0">
            <a:spAutoFit/>
          </a:bodyPr>
          <a:lstStyle/>
          <a:p>
            <a:r>
              <a:rPr lang="en-US" dirty="0"/>
              <a:t>TOTAL</a:t>
            </a:r>
          </a:p>
        </p:txBody>
      </p:sp>
      <p:sp>
        <p:nvSpPr>
          <p:cNvPr id="150" name="TextBox 149">
            <a:extLst>
              <a:ext uri="{FF2B5EF4-FFF2-40B4-BE49-F238E27FC236}">
                <a16:creationId xmlns:a16="http://schemas.microsoft.com/office/drawing/2014/main" id="{A4460455-AAFC-AF47-81C1-111E6FFCF3F1}"/>
              </a:ext>
            </a:extLst>
          </p:cNvPr>
          <p:cNvSpPr txBox="1"/>
          <p:nvPr/>
        </p:nvSpPr>
        <p:spPr>
          <a:xfrm>
            <a:off x="5265100" y="1010964"/>
            <a:ext cx="1792705" cy="369332"/>
          </a:xfrm>
          <a:prstGeom prst="rect">
            <a:avLst/>
          </a:prstGeom>
          <a:noFill/>
        </p:spPr>
        <p:txBody>
          <a:bodyPr wrap="square" rtlCol="0">
            <a:spAutoFit/>
          </a:bodyPr>
          <a:lstStyle/>
          <a:p>
            <a:r>
              <a:rPr lang="en-US" dirty="0"/>
              <a:t>HAPPINESS</a:t>
            </a:r>
          </a:p>
        </p:txBody>
      </p:sp>
      <p:sp>
        <p:nvSpPr>
          <p:cNvPr id="152" name="Rectangle 151">
            <a:extLst>
              <a:ext uri="{FF2B5EF4-FFF2-40B4-BE49-F238E27FC236}">
                <a16:creationId xmlns:a16="http://schemas.microsoft.com/office/drawing/2014/main" id="{1B826CC1-B5BE-B849-9262-D7EB234B8EF2}"/>
              </a:ext>
            </a:extLst>
          </p:cNvPr>
          <p:cNvSpPr/>
          <p:nvPr/>
        </p:nvSpPr>
        <p:spPr>
          <a:xfrm>
            <a:off x="10787585" y="1000134"/>
            <a:ext cx="319318" cy="369332"/>
          </a:xfrm>
          <a:prstGeom prst="rect">
            <a:avLst/>
          </a:prstGeom>
        </p:spPr>
        <p:txBody>
          <a:bodyPr wrap="none">
            <a:spAutoFit/>
          </a:bodyPr>
          <a:lstStyle/>
          <a:p>
            <a:r>
              <a:rPr lang="en-US" dirty="0"/>
              <a:t>6</a:t>
            </a:r>
          </a:p>
        </p:txBody>
      </p:sp>
      <p:cxnSp>
        <p:nvCxnSpPr>
          <p:cNvPr id="154" name="Straight Connector 153">
            <a:extLst>
              <a:ext uri="{FF2B5EF4-FFF2-40B4-BE49-F238E27FC236}">
                <a16:creationId xmlns:a16="http://schemas.microsoft.com/office/drawing/2014/main" id="{2EFDEC0C-06D9-2F4B-9ACF-46DB4AF414A6}"/>
              </a:ext>
            </a:extLst>
          </p:cNvPr>
          <p:cNvCxnSpPr>
            <a:cxnSpLocks/>
          </p:cNvCxnSpPr>
          <p:nvPr/>
        </p:nvCxnSpPr>
        <p:spPr>
          <a:xfrm>
            <a:off x="8100044" y="1000134"/>
            <a:ext cx="0" cy="369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4CA140C-7005-9B41-8B24-3437AC51C360}"/>
              </a:ext>
            </a:extLst>
          </p:cNvPr>
          <p:cNvCxnSpPr>
            <a:cxnSpLocks/>
          </p:cNvCxnSpPr>
          <p:nvPr/>
        </p:nvCxnSpPr>
        <p:spPr>
          <a:xfrm>
            <a:off x="8204317" y="1000134"/>
            <a:ext cx="0" cy="369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95F7003-801B-D644-B764-841AFF8B0F82}"/>
              </a:ext>
            </a:extLst>
          </p:cNvPr>
          <p:cNvCxnSpPr>
            <a:cxnSpLocks/>
          </p:cNvCxnSpPr>
          <p:nvPr/>
        </p:nvCxnSpPr>
        <p:spPr>
          <a:xfrm>
            <a:off x="8314106" y="1000134"/>
            <a:ext cx="0" cy="369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DE781A3-B541-3344-A980-F1055B5B86DC}"/>
              </a:ext>
            </a:extLst>
          </p:cNvPr>
          <p:cNvCxnSpPr>
            <a:cxnSpLocks/>
          </p:cNvCxnSpPr>
          <p:nvPr/>
        </p:nvCxnSpPr>
        <p:spPr>
          <a:xfrm>
            <a:off x="8426597" y="1000134"/>
            <a:ext cx="0" cy="369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DB84FC4-6AB5-F343-8C4F-7EFDC2765E4E}"/>
              </a:ext>
            </a:extLst>
          </p:cNvPr>
          <p:cNvCxnSpPr>
            <a:cxnSpLocks/>
          </p:cNvCxnSpPr>
          <p:nvPr/>
        </p:nvCxnSpPr>
        <p:spPr>
          <a:xfrm flipH="1">
            <a:off x="8061584" y="1010964"/>
            <a:ext cx="430735" cy="3129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AF268FBF-4EC8-5A41-86BD-AC7A36F80D02}"/>
              </a:ext>
            </a:extLst>
          </p:cNvPr>
          <p:cNvCxnSpPr>
            <a:cxnSpLocks/>
          </p:cNvCxnSpPr>
          <p:nvPr/>
        </p:nvCxnSpPr>
        <p:spPr>
          <a:xfrm>
            <a:off x="8645476" y="1000134"/>
            <a:ext cx="0" cy="369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4921890-CCF5-5640-AE54-2D923F2544BB}"/>
              </a:ext>
            </a:extLst>
          </p:cNvPr>
          <p:cNvCxnSpPr>
            <a:cxnSpLocks/>
          </p:cNvCxnSpPr>
          <p:nvPr/>
        </p:nvCxnSpPr>
        <p:spPr>
          <a:xfrm>
            <a:off x="8114867" y="1557726"/>
            <a:ext cx="0" cy="369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D990183-314E-7549-8EE4-E2AAF502BA73}"/>
              </a:ext>
            </a:extLst>
          </p:cNvPr>
          <p:cNvCxnSpPr>
            <a:cxnSpLocks/>
          </p:cNvCxnSpPr>
          <p:nvPr/>
        </p:nvCxnSpPr>
        <p:spPr>
          <a:xfrm>
            <a:off x="8204317" y="1557726"/>
            <a:ext cx="0" cy="369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A179673-33CF-DB46-A0CD-B19F0230D305}"/>
              </a:ext>
            </a:extLst>
          </p:cNvPr>
          <p:cNvCxnSpPr>
            <a:cxnSpLocks/>
          </p:cNvCxnSpPr>
          <p:nvPr/>
        </p:nvCxnSpPr>
        <p:spPr>
          <a:xfrm>
            <a:off x="8314106" y="1557726"/>
            <a:ext cx="0" cy="369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E0483C2-EEF9-484F-98E5-F1397BE68B71}"/>
              </a:ext>
            </a:extLst>
          </p:cNvPr>
          <p:cNvCxnSpPr>
            <a:cxnSpLocks/>
          </p:cNvCxnSpPr>
          <p:nvPr/>
        </p:nvCxnSpPr>
        <p:spPr>
          <a:xfrm>
            <a:off x="8418949" y="1557726"/>
            <a:ext cx="0" cy="369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23FF114-1D76-BE4E-BBA3-859EED9ADAA4}"/>
              </a:ext>
            </a:extLst>
          </p:cNvPr>
          <p:cNvCxnSpPr>
            <a:cxnSpLocks/>
          </p:cNvCxnSpPr>
          <p:nvPr/>
        </p:nvCxnSpPr>
        <p:spPr>
          <a:xfrm>
            <a:off x="8114867" y="2155666"/>
            <a:ext cx="0" cy="369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86B64AB2-8AB9-074A-BCE2-1DE110DFDBE9}"/>
              </a:ext>
            </a:extLst>
          </p:cNvPr>
          <p:cNvCxnSpPr>
            <a:cxnSpLocks/>
          </p:cNvCxnSpPr>
          <p:nvPr/>
        </p:nvCxnSpPr>
        <p:spPr>
          <a:xfrm>
            <a:off x="8204317" y="2155666"/>
            <a:ext cx="0" cy="369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8B13D591-4928-A143-9C60-FF2F06523AD0}"/>
              </a:ext>
            </a:extLst>
          </p:cNvPr>
          <p:cNvCxnSpPr>
            <a:cxnSpLocks/>
          </p:cNvCxnSpPr>
          <p:nvPr/>
        </p:nvCxnSpPr>
        <p:spPr>
          <a:xfrm>
            <a:off x="8314106" y="2157861"/>
            <a:ext cx="0" cy="3693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Rectangle 177">
            <a:extLst>
              <a:ext uri="{FF2B5EF4-FFF2-40B4-BE49-F238E27FC236}">
                <a16:creationId xmlns:a16="http://schemas.microsoft.com/office/drawing/2014/main" id="{15A62BCC-60BD-6146-B58B-9E8282B5423E}"/>
              </a:ext>
            </a:extLst>
          </p:cNvPr>
          <p:cNvSpPr/>
          <p:nvPr/>
        </p:nvSpPr>
        <p:spPr>
          <a:xfrm>
            <a:off x="10772327" y="1548634"/>
            <a:ext cx="319318" cy="369332"/>
          </a:xfrm>
          <a:prstGeom prst="rect">
            <a:avLst/>
          </a:prstGeom>
        </p:spPr>
        <p:txBody>
          <a:bodyPr wrap="none">
            <a:spAutoFit/>
          </a:bodyPr>
          <a:lstStyle/>
          <a:p>
            <a:r>
              <a:rPr lang="en-US" dirty="0"/>
              <a:t>4</a:t>
            </a:r>
          </a:p>
        </p:txBody>
      </p:sp>
      <p:sp>
        <p:nvSpPr>
          <p:cNvPr id="179" name="Rectangle 178">
            <a:extLst>
              <a:ext uri="{FF2B5EF4-FFF2-40B4-BE49-F238E27FC236}">
                <a16:creationId xmlns:a16="http://schemas.microsoft.com/office/drawing/2014/main" id="{E9794550-846A-604D-BF07-5E0C67CACA93}"/>
              </a:ext>
            </a:extLst>
          </p:cNvPr>
          <p:cNvSpPr/>
          <p:nvPr/>
        </p:nvSpPr>
        <p:spPr>
          <a:xfrm>
            <a:off x="10756049" y="2120816"/>
            <a:ext cx="319318" cy="369332"/>
          </a:xfrm>
          <a:prstGeom prst="rect">
            <a:avLst/>
          </a:prstGeom>
        </p:spPr>
        <p:txBody>
          <a:bodyPr wrap="none">
            <a:spAutoFit/>
          </a:bodyPr>
          <a:lstStyle/>
          <a:p>
            <a:r>
              <a:rPr lang="en-US" dirty="0"/>
              <a:t>3</a:t>
            </a:r>
          </a:p>
        </p:txBody>
      </p:sp>
      <p:sp>
        <p:nvSpPr>
          <p:cNvPr id="180" name="TextBox 179">
            <a:extLst>
              <a:ext uri="{FF2B5EF4-FFF2-40B4-BE49-F238E27FC236}">
                <a16:creationId xmlns:a16="http://schemas.microsoft.com/office/drawing/2014/main" id="{C16E19FC-B400-1941-B061-D2204956498E}"/>
              </a:ext>
            </a:extLst>
          </p:cNvPr>
          <p:cNvSpPr txBox="1"/>
          <p:nvPr/>
        </p:nvSpPr>
        <p:spPr>
          <a:xfrm>
            <a:off x="5260357" y="1557726"/>
            <a:ext cx="1792705" cy="369332"/>
          </a:xfrm>
          <a:prstGeom prst="rect">
            <a:avLst/>
          </a:prstGeom>
          <a:noFill/>
        </p:spPr>
        <p:txBody>
          <a:bodyPr wrap="square" rtlCol="0">
            <a:spAutoFit/>
          </a:bodyPr>
          <a:lstStyle/>
          <a:p>
            <a:r>
              <a:rPr lang="en-US" dirty="0"/>
              <a:t>LOVE</a:t>
            </a:r>
          </a:p>
        </p:txBody>
      </p:sp>
      <p:sp>
        <p:nvSpPr>
          <p:cNvPr id="181" name="TextBox 180">
            <a:extLst>
              <a:ext uri="{FF2B5EF4-FFF2-40B4-BE49-F238E27FC236}">
                <a16:creationId xmlns:a16="http://schemas.microsoft.com/office/drawing/2014/main" id="{8E7EF5BC-4BA5-EA46-9A81-4D737BE317F1}"/>
              </a:ext>
            </a:extLst>
          </p:cNvPr>
          <p:cNvSpPr txBox="1"/>
          <p:nvPr/>
        </p:nvSpPr>
        <p:spPr>
          <a:xfrm>
            <a:off x="5217398" y="2074562"/>
            <a:ext cx="1792705" cy="369332"/>
          </a:xfrm>
          <a:prstGeom prst="rect">
            <a:avLst/>
          </a:prstGeom>
          <a:noFill/>
        </p:spPr>
        <p:txBody>
          <a:bodyPr wrap="square" rtlCol="0">
            <a:spAutoFit/>
          </a:bodyPr>
          <a:lstStyle/>
          <a:p>
            <a:r>
              <a:rPr lang="en-US" dirty="0"/>
              <a:t>COMPASSION</a:t>
            </a:r>
          </a:p>
        </p:txBody>
      </p:sp>
      <p:sp>
        <p:nvSpPr>
          <p:cNvPr id="183" name="TextBox 182">
            <a:extLst>
              <a:ext uri="{FF2B5EF4-FFF2-40B4-BE49-F238E27FC236}">
                <a16:creationId xmlns:a16="http://schemas.microsoft.com/office/drawing/2014/main" id="{50078FFC-3CE6-F848-A3CD-AE2C0979B755}"/>
              </a:ext>
            </a:extLst>
          </p:cNvPr>
          <p:cNvSpPr txBox="1"/>
          <p:nvPr/>
        </p:nvSpPr>
        <p:spPr>
          <a:xfrm>
            <a:off x="5212934" y="2591083"/>
            <a:ext cx="1792705" cy="369332"/>
          </a:xfrm>
          <a:prstGeom prst="rect">
            <a:avLst/>
          </a:prstGeom>
          <a:noFill/>
        </p:spPr>
        <p:txBody>
          <a:bodyPr wrap="square" rtlCol="0">
            <a:spAutoFit/>
          </a:bodyPr>
          <a:lstStyle/>
          <a:p>
            <a:r>
              <a:rPr lang="en-US" dirty="0"/>
              <a:t>KINDNESS</a:t>
            </a:r>
          </a:p>
        </p:txBody>
      </p:sp>
      <p:sp>
        <p:nvSpPr>
          <p:cNvPr id="184" name="TextBox 183">
            <a:extLst>
              <a:ext uri="{FF2B5EF4-FFF2-40B4-BE49-F238E27FC236}">
                <a16:creationId xmlns:a16="http://schemas.microsoft.com/office/drawing/2014/main" id="{9965FD48-F79E-F144-8ED0-9B2869330EDF}"/>
              </a:ext>
            </a:extLst>
          </p:cNvPr>
          <p:cNvSpPr txBox="1"/>
          <p:nvPr/>
        </p:nvSpPr>
        <p:spPr>
          <a:xfrm>
            <a:off x="5204293" y="3107273"/>
            <a:ext cx="2118327" cy="369332"/>
          </a:xfrm>
          <a:prstGeom prst="rect">
            <a:avLst/>
          </a:prstGeom>
          <a:noFill/>
        </p:spPr>
        <p:txBody>
          <a:bodyPr wrap="square" rtlCol="0">
            <a:spAutoFit/>
          </a:bodyPr>
          <a:lstStyle/>
          <a:p>
            <a:r>
              <a:rPr lang="en-US" dirty="0"/>
              <a:t>INDEPENDENCE</a:t>
            </a:r>
          </a:p>
        </p:txBody>
      </p:sp>
      <p:sp>
        <p:nvSpPr>
          <p:cNvPr id="185" name="TextBox 184">
            <a:extLst>
              <a:ext uri="{FF2B5EF4-FFF2-40B4-BE49-F238E27FC236}">
                <a16:creationId xmlns:a16="http://schemas.microsoft.com/office/drawing/2014/main" id="{A844F26E-A42A-664C-9C7F-FA9DE4DAFCB1}"/>
              </a:ext>
            </a:extLst>
          </p:cNvPr>
          <p:cNvSpPr txBox="1"/>
          <p:nvPr/>
        </p:nvSpPr>
        <p:spPr>
          <a:xfrm>
            <a:off x="5181003" y="3576473"/>
            <a:ext cx="1792705" cy="369332"/>
          </a:xfrm>
          <a:prstGeom prst="rect">
            <a:avLst/>
          </a:prstGeom>
          <a:noFill/>
        </p:spPr>
        <p:txBody>
          <a:bodyPr wrap="square" rtlCol="0">
            <a:spAutoFit/>
          </a:bodyPr>
          <a:lstStyle/>
          <a:p>
            <a:r>
              <a:rPr lang="en-US" dirty="0"/>
              <a:t>JUSTICE</a:t>
            </a:r>
          </a:p>
        </p:txBody>
      </p:sp>
      <p:sp>
        <p:nvSpPr>
          <p:cNvPr id="186" name="TextBox 185">
            <a:extLst>
              <a:ext uri="{FF2B5EF4-FFF2-40B4-BE49-F238E27FC236}">
                <a16:creationId xmlns:a16="http://schemas.microsoft.com/office/drawing/2014/main" id="{9020253F-42C5-FD4E-B1C3-3293F8464AA4}"/>
              </a:ext>
            </a:extLst>
          </p:cNvPr>
          <p:cNvSpPr txBox="1"/>
          <p:nvPr/>
        </p:nvSpPr>
        <p:spPr>
          <a:xfrm>
            <a:off x="5183077" y="4067952"/>
            <a:ext cx="1792705" cy="369332"/>
          </a:xfrm>
          <a:prstGeom prst="rect">
            <a:avLst/>
          </a:prstGeom>
          <a:noFill/>
        </p:spPr>
        <p:txBody>
          <a:bodyPr wrap="square" rtlCol="0">
            <a:spAutoFit/>
          </a:bodyPr>
          <a:lstStyle/>
          <a:p>
            <a:r>
              <a:rPr lang="en-US" dirty="0"/>
              <a:t>INTEGRITY</a:t>
            </a:r>
          </a:p>
        </p:txBody>
      </p:sp>
      <p:sp>
        <p:nvSpPr>
          <p:cNvPr id="187" name="TextBox 186">
            <a:extLst>
              <a:ext uri="{FF2B5EF4-FFF2-40B4-BE49-F238E27FC236}">
                <a16:creationId xmlns:a16="http://schemas.microsoft.com/office/drawing/2014/main" id="{8CB18C7D-459B-8B4A-AF5F-DD1B277B010C}"/>
              </a:ext>
            </a:extLst>
          </p:cNvPr>
          <p:cNvSpPr txBox="1"/>
          <p:nvPr/>
        </p:nvSpPr>
        <p:spPr>
          <a:xfrm>
            <a:off x="5167125" y="4600374"/>
            <a:ext cx="1792705" cy="369332"/>
          </a:xfrm>
          <a:prstGeom prst="rect">
            <a:avLst/>
          </a:prstGeom>
          <a:noFill/>
        </p:spPr>
        <p:txBody>
          <a:bodyPr wrap="square" rtlCol="0">
            <a:spAutoFit/>
          </a:bodyPr>
          <a:lstStyle/>
          <a:p>
            <a:r>
              <a:rPr lang="en-US" dirty="0"/>
              <a:t>HONESTY</a:t>
            </a:r>
          </a:p>
        </p:txBody>
      </p:sp>
      <p:sp>
        <p:nvSpPr>
          <p:cNvPr id="189" name="TextBox 188">
            <a:extLst>
              <a:ext uri="{FF2B5EF4-FFF2-40B4-BE49-F238E27FC236}">
                <a16:creationId xmlns:a16="http://schemas.microsoft.com/office/drawing/2014/main" id="{70AE0DDB-D46C-D249-A5F5-0FE0B52BB850}"/>
              </a:ext>
            </a:extLst>
          </p:cNvPr>
          <p:cNvSpPr txBox="1"/>
          <p:nvPr/>
        </p:nvSpPr>
        <p:spPr>
          <a:xfrm>
            <a:off x="5144858" y="5688197"/>
            <a:ext cx="1792705" cy="369332"/>
          </a:xfrm>
          <a:prstGeom prst="rect">
            <a:avLst/>
          </a:prstGeom>
          <a:noFill/>
        </p:spPr>
        <p:txBody>
          <a:bodyPr wrap="square" rtlCol="0">
            <a:spAutoFit/>
          </a:bodyPr>
          <a:lstStyle/>
          <a:p>
            <a:r>
              <a:rPr lang="en-US" dirty="0"/>
              <a:t>PEACE</a:t>
            </a:r>
          </a:p>
        </p:txBody>
      </p:sp>
      <p:sp>
        <p:nvSpPr>
          <p:cNvPr id="190" name="TextBox 189">
            <a:extLst>
              <a:ext uri="{FF2B5EF4-FFF2-40B4-BE49-F238E27FC236}">
                <a16:creationId xmlns:a16="http://schemas.microsoft.com/office/drawing/2014/main" id="{367D9FE7-B39F-C641-81F1-1A65E29589C9}"/>
              </a:ext>
            </a:extLst>
          </p:cNvPr>
          <p:cNvSpPr txBox="1"/>
          <p:nvPr/>
        </p:nvSpPr>
        <p:spPr>
          <a:xfrm>
            <a:off x="5153709" y="5154372"/>
            <a:ext cx="1792705" cy="369332"/>
          </a:xfrm>
          <a:prstGeom prst="rect">
            <a:avLst/>
          </a:prstGeom>
          <a:noFill/>
        </p:spPr>
        <p:txBody>
          <a:bodyPr wrap="square" rtlCol="0">
            <a:spAutoFit/>
          </a:bodyPr>
          <a:lstStyle/>
          <a:p>
            <a:r>
              <a:rPr lang="en-US" dirty="0"/>
              <a:t>COURAGE</a:t>
            </a:r>
          </a:p>
        </p:txBody>
      </p:sp>
      <p:pic>
        <p:nvPicPr>
          <p:cNvPr id="2" name="Picture 1" descr="A logo with purple and green flowers&#10;&#10;Description automatically generated">
            <a:extLst>
              <a:ext uri="{FF2B5EF4-FFF2-40B4-BE49-F238E27FC236}">
                <a16:creationId xmlns:a16="http://schemas.microsoft.com/office/drawing/2014/main" id="{BFF2A203-D382-2A03-B3B0-B8B38561877C}"/>
              </a:ext>
            </a:extLst>
          </p:cNvPr>
          <p:cNvPicPr>
            <a:picLocks noChangeAspect="1"/>
          </p:cNvPicPr>
          <p:nvPr/>
        </p:nvPicPr>
        <p:blipFill>
          <a:blip r:embed="rId2"/>
          <a:stretch>
            <a:fillRect/>
          </a:stretch>
        </p:blipFill>
        <p:spPr>
          <a:xfrm>
            <a:off x="-692374" y="-1484648"/>
            <a:ext cx="4762500" cy="4762500"/>
          </a:xfrm>
          <a:prstGeom prst="rect">
            <a:avLst/>
          </a:prstGeom>
        </p:spPr>
      </p:pic>
    </p:spTree>
    <p:extLst>
      <p:ext uri="{BB962C8B-B14F-4D97-AF65-F5344CB8AC3E}">
        <p14:creationId xmlns:p14="http://schemas.microsoft.com/office/powerpoint/2010/main" val="340547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20FB-EDCA-344D-B993-3385737F1B7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63F9BCB-1257-8F4A-9422-E0C49CC48495}"/>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D61B6A90-9805-9B4D-8310-453EA154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 name="Group 4">
            <a:extLst>
              <a:ext uri="{FF2B5EF4-FFF2-40B4-BE49-F238E27FC236}">
                <a16:creationId xmlns:a16="http://schemas.microsoft.com/office/drawing/2014/main" id="{03BCFFB5-EB04-034A-8454-E8D7835528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81A85EBD-78A1-9A41-987C-FB17F41675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69A06DB-C4E1-4043-A686-758C0FFDFD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FFC6785-838E-1943-B9AD-A74A8DA90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D95DC1-070D-1944-BAF9-16D231407F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A25EE0-115B-7542-93D7-1A65F6F62F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91789B7-6749-7342-9E5B-9C4D56944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7589A2-9944-B142-86A8-5C634D605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1143F89-CC03-9F43-892F-D035079AE1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D1B967-BE97-8D4F-860A-7641FCD63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E2D8E3-F796-7647-8E38-CC94E17106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9893FC-C7CE-5140-9135-97BF034025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5ED518-70DA-5A44-9925-C647ECB81E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16A153-CFD0-9743-AA6C-9EF6BE4266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2CEFAF0-49EA-DB43-B845-0EEFD82EB9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55CC9C3-E1C6-8147-8082-EEAF82C010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6B3B55-636A-E347-AB99-1DB1D06054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0EBB5C2-61AC-2245-BF89-85836F66D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ADDFB2-D9E2-E548-90AD-CA101EA6AE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836091-1028-0E4E-993F-016CEB4081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C2E12D5-31AA-794D-9389-837901B82B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14BEFC0-9766-0A42-BFFB-7791E0AC9B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E5984AD-934C-D045-B18B-E59D84A7C8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41F69E6-EBAF-A046-854E-E1A29F77CE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58F3878-C770-004A-8CDE-5A7435633C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13C011-86E1-4D4A-A287-A752131876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35635C4-F49E-0543-9AA3-B7C0C1B49D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34D564-20CA-D64C-976F-B41348C81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D18ED4-8FA4-9B41-B5ED-4E2954186F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6A7C5DB-2090-A246-834D-EC935A9392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reeform: Shape 190">
            <a:extLst>
              <a:ext uri="{FF2B5EF4-FFF2-40B4-BE49-F238E27FC236}">
                <a16:creationId xmlns:a16="http://schemas.microsoft.com/office/drawing/2014/main" id="{C7DC4A10-02F9-614F-8221-26A4BC732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6" name="Freeform: Shape 192">
            <a:extLst>
              <a:ext uri="{FF2B5EF4-FFF2-40B4-BE49-F238E27FC236}">
                <a16:creationId xmlns:a16="http://schemas.microsoft.com/office/drawing/2014/main" id="{C22FF0AE-387D-2641-9B69-A8BB43D54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7" name="Rectangle 36">
            <a:extLst>
              <a:ext uri="{FF2B5EF4-FFF2-40B4-BE49-F238E27FC236}">
                <a16:creationId xmlns:a16="http://schemas.microsoft.com/office/drawing/2014/main" id="{C4914CB0-A7A8-694B-8A89-168643E5D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8" name="Group 37">
            <a:extLst>
              <a:ext uri="{FF2B5EF4-FFF2-40B4-BE49-F238E27FC236}">
                <a16:creationId xmlns:a16="http://schemas.microsoft.com/office/drawing/2014/main" id="{F705F72E-5326-4648-AC0F-31A42DD0F9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9" name="Straight Connector 38">
              <a:extLst>
                <a:ext uri="{FF2B5EF4-FFF2-40B4-BE49-F238E27FC236}">
                  <a16:creationId xmlns:a16="http://schemas.microsoft.com/office/drawing/2014/main" id="{28B3F434-0D63-BE48-ADAF-F4F2CB74E4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343DE5-0C98-F545-8FF0-83A1A2F4E7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0D99A8F-4950-524B-8CFB-A887CD3CDC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CE5FC0-04D0-044A-B56A-316858F09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75EC26-BC2B-9142-B048-740D3D5F35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746F68A-B13B-8C44-8C55-D93B50DA00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574D8E4-3BC5-9047-9DB5-0FFBD36886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C04F014-23F3-C641-8FC6-EB5D37C1D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734B9DA-134D-E742-A4EB-41CF605A8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EA8CC28-4704-C741-ACD9-41A043E2E3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0466A56-46E4-9743-A4F9-E5EC8A9E13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A3157BB-5D1F-6B4A-ACC8-CE1AB9AB58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5D1515-B1A3-1F4E-BE9B-17A24482B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D42BA9B-1A53-C942-A7F2-BB0EFD8FC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BD660A5-AD76-1542-8078-684EE663E1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A58DF5F-39F9-0149-9125-24935AF1AF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5862848-97A6-9248-9187-D46D630759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F413345-BFA9-9C43-B2CF-2F3F9127F0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55369A1-B1EE-FE45-BC4B-F7205181C5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A08F6EC-BAC9-C74D-A2D3-097D8DB47D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B6EEA0-4DE9-3D44-9BED-23B58C153A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B288E0E-BEBF-7C40-B69A-7A391679E3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3FC606-BD51-5E41-8176-D3EF7F4F9A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DBB8CBF-C428-9D4C-B609-A1FF0E5BC8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32E8772-C1B7-0C49-8BF4-A9D79A40A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3AFC4B0-6F1B-AF45-AB01-A71770991A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F08E0EA-A029-8240-8886-5F38044B91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466A455-C6B4-9445-8434-F57519EEF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32901E8-3AFC-694E-99D6-B39AA163C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8" name="Freeform: Shape 227">
            <a:extLst>
              <a:ext uri="{FF2B5EF4-FFF2-40B4-BE49-F238E27FC236}">
                <a16:creationId xmlns:a16="http://schemas.microsoft.com/office/drawing/2014/main" id="{80728975-5AAA-BC4E-8714-228C10E38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931975EE-972F-044A-BC52-C12070581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0" name="Straight Connector 69">
              <a:extLst>
                <a:ext uri="{FF2B5EF4-FFF2-40B4-BE49-F238E27FC236}">
                  <a16:creationId xmlns:a16="http://schemas.microsoft.com/office/drawing/2014/main" id="{9E2F6DBE-B509-9E4D-A93B-C20034A46F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E06C2AD-48A4-2C48-B1AA-07059F55BD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113099F-6FC8-A44F-8843-AB8DF9F90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AD47EF5-2FB0-FC41-B3F7-552A372142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33FBCDE-810E-B14F-BD78-937E4C4A8D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3089B71-0653-A84C-9651-FF2D5ACA45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D1882B6-F1C7-7242-8F26-09CB0E9AC8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EB6F3CF-734A-1D41-87D5-ABF8F03711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19BCA32-008E-D14A-AF4E-6C7FF96B4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C28A870-FD2C-B94E-BC31-345C81A0F8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224C28C-ABBB-414B-9623-600DBF48FE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522A24B-7DD8-EF4F-8287-ED09CE851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B7BA0FD-6597-DB48-A3F4-8093F68238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0BBB6AC-E5F0-EA41-BE95-523F1BB2C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839FBA7-F871-2242-B185-F21CF2879B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3436328-A3CB-4D46-A057-EF33A4118A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F4411FB-8871-C94A-8B41-A9E2F85799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EEBE444-FAED-2D42-A747-2B6D4B4D51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728379A-771D-7147-A52E-6C8844EAB6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5BEA95B-0D42-EE4B-BE28-43F5A1633A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B4BB3B3-E2AD-FE4D-9ED4-58A04A6683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8698E5A-D867-CE46-BFCE-F38AC81987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8D5337A-F143-C147-81D1-E8B7B4DF96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138F765-9A10-0041-BE11-BEE3C7485F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8313DE8-8A34-2246-A7AB-3EEB2315BC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BF30368-D9C7-4C43-9359-2C4738623F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EF25068-75E5-A348-849E-2622BC699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73E7749-327B-2942-8759-3A922BEA8B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E452AF4-3C81-CA40-A0BA-03DDD99FE8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99" name="Rectangle 98">
            <a:extLst>
              <a:ext uri="{FF2B5EF4-FFF2-40B4-BE49-F238E27FC236}">
                <a16:creationId xmlns:a16="http://schemas.microsoft.com/office/drawing/2014/main" id="{5A6A402F-A56F-DA48-A68C-9594EECB3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0" name="Rectangle 99">
            <a:extLst>
              <a:ext uri="{FF2B5EF4-FFF2-40B4-BE49-F238E27FC236}">
                <a16:creationId xmlns:a16="http://schemas.microsoft.com/office/drawing/2014/main" id="{3A5FA222-F479-9949-8C00-1EEA3EA3C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1" name="Rectangle 100">
            <a:extLst>
              <a:ext uri="{FF2B5EF4-FFF2-40B4-BE49-F238E27FC236}">
                <a16:creationId xmlns:a16="http://schemas.microsoft.com/office/drawing/2014/main" id="{2B92CF3B-4FB4-F941-BAFC-5FDA124D5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2" name="Right Triangle 101">
            <a:extLst>
              <a:ext uri="{FF2B5EF4-FFF2-40B4-BE49-F238E27FC236}">
                <a16:creationId xmlns:a16="http://schemas.microsoft.com/office/drawing/2014/main" id="{92DAB8A3-54B2-F749-91AF-7708CCEC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 name="Group 102">
            <a:extLst>
              <a:ext uri="{FF2B5EF4-FFF2-40B4-BE49-F238E27FC236}">
                <a16:creationId xmlns:a16="http://schemas.microsoft.com/office/drawing/2014/main" id="{C74AB9B5-B30C-984D-84EC-20A23473C6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4" name="Straight Connector 103">
              <a:extLst>
                <a:ext uri="{FF2B5EF4-FFF2-40B4-BE49-F238E27FC236}">
                  <a16:creationId xmlns:a16="http://schemas.microsoft.com/office/drawing/2014/main" id="{CEB7D7ED-DFB2-394E-951B-25182CCB2C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EB4AFE3-6DC0-3148-873E-356BB95D5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3C2E2C1-EDAD-DA44-B06A-2F3FC848DF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0E0B0C1-9DF5-2E4C-BFD9-7AAB171774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9539C0F-5F6B-CE4F-91F6-CEF0FADB3E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C7C60FE-DBF1-654F-B736-06B9F462EE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E2247EB-9388-8B41-80FD-E0AC3F5652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53A9F1F-5F81-4A44-99F9-FE72C82D6A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C96CA1-7C3F-2247-8EB7-95A568A71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460247D-4D7C-554F-B50E-18BF7906A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9887D08-5E03-C541-AB5C-E39805A512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D354F18-DBBD-5C4D-A6BC-C1C146AB0E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1285454-765E-B44F-9EDA-8AA18572DA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7FFCF24-2379-DC4C-BD14-EDF1D03CA7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146C478-87DD-2D40-A613-E49413719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3198A04-BC84-C546-9B22-591998F395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D810DC1-42AB-8540-A4D7-BEC24FE819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BB1240A-FF5E-714F-A266-AD2B133E9F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7E459B6-FBCE-964C-A132-4CD235DA8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45EB789-E680-CB44-A1CB-0372623995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47AA193-9A66-6A47-97DB-FAACC5383E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02B5AC7-2832-1143-B8BC-912BD5230F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C66F2BC-91E8-BD41-8892-57BB892A98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31E9CCD-8B27-A44D-85A4-ADB7B9526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FB27FD6-BB09-8A43-8FD7-40DFECD571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1C00A98-53FD-E849-A6D5-AAA1679854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CE2EC62-61F1-DF42-942E-CDCC3E466D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646EE0C-5B07-9545-94D2-35039DD47A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3D59B6F-922A-4B42-B947-F6B1084936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3" name="Title 1">
            <a:extLst>
              <a:ext uri="{FF2B5EF4-FFF2-40B4-BE49-F238E27FC236}">
                <a16:creationId xmlns:a16="http://schemas.microsoft.com/office/drawing/2014/main" id="{3D370B35-48A4-2640-92D8-570B17EF7B9E}"/>
              </a:ext>
            </a:extLst>
          </p:cNvPr>
          <p:cNvSpPr txBox="1">
            <a:spLocks/>
          </p:cNvSpPr>
          <p:nvPr/>
        </p:nvSpPr>
        <p:spPr>
          <a:xfrm>
            <a:off x="457201" y="720772"/>
            <a:ext cx="3733078" cy="5531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VALUES</a:t>
            </a:r>
          </a:p>
        </p:txBody>
      </p:sp>
      <p:sp>
        <p:nvSpPr>
          <p:cNvPr id="134" name="Flowchart: Document 8">
            <a:extLst>
              <a:ext uri="{FF2B5EF4-FFF2-40B4-BE49-F238E27FC236}">
                <a16:creationId xmlns:a16="http://schemas.microsoft.com/office/drawing/2014/main" id="{E94B209D-A338-754A-8951-E6A8C1572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7" name="TextBox 136">
            <a:extLst>
              <a:ext uri="{FF2B5EF4-FFF2-40B4-BE49-F238E27FC236}">
                <a16:creationId xmlns:a16="http://schemas.microsoft.com/office/drawing/2014/main" id="{208D1FD5-2BF0-614E-ADD2-C4A910CCE8CE}"/>
              </a:ext>
            </a:extLst>
          </p:cNvPr>
          <p:cNvSpPr txBox="1"/>
          <p:nvPr/>
        </p:nvSpPr>
        <p:spPr>
          <a:xfrm>
            <a:off x="5715001" y="2314574"/>
            <a:ext cx="6204530" cy="369332"/>
          </a:xfrm>
          <a:prstGeom prst="rect">
            <a:avLst/>
          </a:prstGeom>
          <a:noFill/>
        </p:spPr>
        <p:txBody>
          <a:bodyPr wrap="square" rtlCol="0">
            <a:spAutoFit/>
          </a:bodyPr>
          <a:lstStyle/>
          <a:p>
            <a:r>
              <a:rPr lang="en-US" dirty="0"/>
              <a:t> </a:t>
            </a:r>
          </a:p>
        </p:txBody>
      </p:sp>
      <p:sp>
        <p:nvSpPr>
          <p:cNvPr id="138" name="TextBox 137">
            <a:extLst>
              <a:ext uri="{FF2B5EF4-FFF2-40B4-BE49-F238E27FC236}">
                <a16:creationId xmlns:a16="http://schemas.microsoft.com/office/drawing/2014/main" id="{8769787F-342A-314C-B045-E925C989C594}"/>
              </a:ext>
            </a:extLst>
          </p:cNvPr>
          <p:cNvSpPr txBox="1"/>
          <p:nvPr/>
        </p:nvSpPr>
        <p:spPr>
          <a:xfrm>
            <a:off x="5201671" y="161083"/>
            <a:ext cx="6486525" cy="6463308"/>
          </a:xfrm>
          <a:prstGeom prst="rect">
            <a:avLst/>
          </a:prstGeom>
          <a:noFill/>
        </p:spPr>
        <p:txBody>
          <a:bodyPr wrap="square" rtlCol="0">
            <a:spAutoFit/>
          </a:bodyPr>
          <a:lstStyle/>
          <a:p>
            <a:endParaRPr lang="en-GB" dirty="0"/>
          </a:p>
          <a:p>
            <a:r>
              <a:rPr lang="en-GB" dirty="0">
                <a:solidFill>
                  <a:srgbClr val="00B050"/>
                </a:solidFill>
              </a:rPr>
              <a:t>You've got many techniques available to you to help you change your reactions and live more consciously in accordance with your values. </a:t>
            </a:r>
          </a:p>
          <a:p>
            <a:endParaRPr lang="en-GB" dirty="0">
              <a:solidFill>
                <a:srgbClr val="00B050"/>
              </a:solidFill>
            </a:endParaRPr>
          </a:p>
          <a:p>
            <a:r>
              <a:rPr lang="en-GB" dirty="0">
                <a:solidFill>
                  <a:srgbClr val="00B050"/>
                </a:solidFill>
              </a:rPr>
              <a:t>For example, you could:</a:t>
            </a:r>
          </a:p>
          <a:p>
            <a:r>
              <a:rPr lang="en-GB" dirty="0">
                <a:solidFill>
                  <a:srgbClr val="00B050"/>
                </a:solidFill>
              </a:rPr>
              <a:t> </a:t>
            </a:r>
          </a:p>
          <a:p>
            <a:pPr lvl="0"/>
            <a:r>
              <a:rPr lang="en-GB" dirty="0">
                <a:solidFill>
                  <a:srgbClr val="00B050"/>
                </a:solidFill>
              </a:rPr>
              <a:t>Make a habit of reading your list of values every morning when you wake up. </a:t>
            </a:r>
          </a:p>
          <a:p>
            <a:pPr lvl="0"/>
            <a:endParaRPr lang="en-GB" dirty="0">
              <a:solidFill>
                <a:srgbClr val="00B050"/>
              </a:solidFill>
            </a:endParaRPr>
          </a:p>
          <a:p>
            <a:pPr lvl="0"/>
            <a:r>
              <a:rPr lang="en-GB" dirty="0">
                <a:solidFill>
                  <a:srgbClr val="00B050"/>
                </a:solidFill>
              </a:rPr>
              <a:t>Visualise the day ahead and plan out how you'll live by your values throughout the day. </a:t>
            </a:r>
          </a:p>
          <a:p>
            <a:pPr lvl="0"/>
            <a:endParaRPr lang="en-GB" dirty="0">
              <a:solidFill>
                <a:srgbClr val="00B050"/>
              </a:solidFill>
            </a:endParaRPr>
          </a:p>
          <a:p>
            <a:pPr lvl="0"/>
            <a:r>
              <a:rPr lang="en-GB" dirty="0">
                <a:solidFill>
                  <a:srgbClr val="00B050"/>
                </a:solidFill>
              </a:rPr>
              <a:t>Print out your values and keep them close to you to refer to through the day.</a:t>
            </a:r>
          </a:p>
          <a:p>
            <a:pPr lvl="0"/>
            <a:endParaRPr lang="en-GB" dirty="0">
              <a:solidFill>
                <a:srgbClr val="00B050"/>
              </a:solidFill>
            </a:endParaRPr>
          </a:p>
          <a:p>
            <a:pPr lvl="0"/>
            <a:r>
              <a:rPr lang="en-GB" dirty="0">
                <a:solidFill>
                  <a:srgbClr val="00B050"/>
                </a:solidFill>
              </a:rPr>
              <a:t>Make them the background on your mobile phone or computer. </a:t>
            </a:r>
          </a:p>
          <a:p>
            <a:pPr lvl="0"/>
            <a:endParaRPr lang="en-GB" dirty="0">
              <a:solidFill>
                <a:srgbClr val="00B050"/>
              </a:solidFill>
            </a:endParaRPr>
          </a:p>
          <a:p>
            <a:r>
              <a:rPr lang="en-GB" dirty="0">
                <a:solidFill>
                  <a:srgbClr val="00B050"/>
                </a:solidFill>
              </a:rPr>
              <a:t>Check in with yourself when a situation arises that makes you feel out of alignment and check where you are not living within your values. </a:t>
            </a:r>
          </a:p>
          <a:p>
            <a:endParaRPr lang="en-US" dirty="0"/>
          </a:p>
        </p:txBody>
      </p:sp>
      <p:pic>
        <p:nvPicPr>
          <p:cNvPr id="135" name="Picture 134" descr="A logo with purple and green flowers&#10;&#10;Description automatically generated">
            <a:extLst>
              <a:ext uri="{FF2B5EF4-FFF2-40B4-BE49-F238E27FC236}">
                <a16:creationId xmlns:a16="http://schemas.microsoft.com/office/drawing/2014/main" id="{2329F64E-BC11-1FEB-9D82-527F8DCE248D}"/>
              </a:ext>
            </a:extLst>
          </p:cNvPr>
          <p:cNvPicPr>
            <a:picLocks noChangeAspect="1"/>
          </p:cNvPicPr>
          <p:nvPr/>
        </p:nvPicPr>
        <p:blipFill>
          <a:blip r:embed="rId2"/>
          <a:stretch>
            <a:fillRect/>
          </a:stretch>
        </p:blipFill>
        <p:spPr>
          <a:xfrm>
            <a:off x="-692374" y="-1484648"/>
            <a:ext cx="4762500" cy="4762500"/>
          </a:xfrm>
          <a:prstGeom prst="rect">
            <a:avLst/>
          </a:prstGeom>
        </p:spPr>
      </p:pic>
    </p:spTree>
    <p:extLst>
      <p:ext uri="{BB962C8B-B14F-4D97-AF65-F5344CB8AC3E}">
        <p14:creationId xmlns:p14="http://schemas.microsoft.com/office/powerpoint/2010/main" val="2422533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20FB-EDCA-344D-B993-3385737F1B7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63F9BCB-1257-8F4A-9422-E0C49CC48495}"/>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D61B6A90-9805-9B4D-8310-453EA154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 name="Group 4">
            <a:extLst>
              <a:ext uri="{FF2B5EF4-FFF2-40B4-BE49-F238E27FC236}">
                <a16:creationId xmlns:a16="http://schemas.microsoft.com/office/drawing/2014/main" id="{03BCFFB5-EB04-034A-8454-E8D7835528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81A85EBD-78A1-9A41-987C-FB17F41675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69A06DB-C4E1-4043-A686-758C0FFDFD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FFC6785-838E-1943-B9AD-A74A8DA90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D95DC1-070D-1944-BAF9-16D231407F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A25EE0-115B-7542-93D7-1A65F6F62F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91789B7-6749-7342-9E5B-9C4D56944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7589A2-9944-B142-86A8-5C634D605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1143F89-CC03-9F43-892F-D035079AE1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D1B967-BE97-8D4F-860A-7641FCD63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E2D8E3-F796-7647-8E38-CC94E17106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9893FC-C7CE-5140-9135-97BF034025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5ED518-70DA-5A44-9925-C647ECB81E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16A153-CFD0-9743-AA6C-9EF6BE4266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2CEFAF0-49EA-DB43-B845-0EEFD82EB9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55CC9C3-E1C6-8147-8082-EEAF82C010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6B3B55-636A-E347-AB99-1DB1D06054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0EBB5C2-61AC-2245-BF89-85836F66D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ADDFB2-D9E2-E548-90AD-CA101EA6AE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836091-1028-0E4E-993F-016CEB4081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C2E12D5-31AA-794D-9389-837901B82B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14BEFC0-9766-0A42-BFFB-7791E0AC9B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E5984AD-934C-D045-B18B-E59D84A7C8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41F69E6-EBAF-A046-854E-E1A29F77CE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58F3878-C770-004A-8CDE-5A7435633C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13C011-86E1-4D4A-A287-A752131876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35635C4-F49E-0543-9AA3-B7C0C1B49D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34D564-20CA-D64C-976F-B41348C81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D18ED4-8FA4-9B41-B5ED-4E2954186F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6A7C5DB-2090-A246-834D-EC935A9392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reeform: Shape 190">
            <a:extLst>
              <a:ext uri="{FF2B5EF4-FFF2-40B4-BE49-F238E27FC236}">
                <a16:creationId xmlns:a16="http://schemas.microsoft.com/office/drawing/2014/main" id="{C7DC4A10-02F9-614F-8221-26A4BC732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6" name="Freeform: Shape 192">
            <a:extLst>
              <a:ext uri="{FF2B5EF4-FFF2-40B4-BE49-F238E27FC236}">
                <a16:creationId xmlns:a16="http://schemas.microsoft.com/office/drawing/2014/main" id="{C22FF0AE-387D-2641-9B69-A8BB43D54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7" name="Rectangle 36">
            <a:extLst>
              <a:ext uri="{FF2B5EF4-FFF2-40B4-BE49-F238E27FC236}">
                <a16:creationId xmlns:a16="http://schemas.microsoft.com/office/drawing/2014/main" id="{C4914CB0-A7A8-694B-8A89-168643E5D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8" name="Group 37">
            <a:extLst>
              <a:ext uri="{FF2B5EF4-FFF2-40B4-BE49-F238E27FC236}">
                <a16:creationId xmlns:a16="http://schemas.microsoft.com/office/drawing/2014/main" id="{F705F72E-5326-4648-AC0F-31A42DD0F9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9" name="Straight Connector 38">
              <a:extLst>
                <a:ext uri="{FF2B5EF4-FFF2-40B4-BE49-F238E27FC236}">
                  <a16:creationId xmlns:a16="http://schemas.microsoft.com/office/drawing/2014/main" id="{28B3F434-0D63-BE48-ADAF-F4F2CB74E4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343DE5-0C98-F545-8FF0-83A1A2F4E7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0D99A8F-4950-524B-8CFB-A887CD3CDC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CE5FC0-04D0-044A-B56A-316858F09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75EC26-BC2B-9142-B048-740D3D5F35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746F68A-B13B-8C44-8C55-D93B50DA00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574D8E4-3BC5-9047-9DB5-0FFBD36886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C04F014-23F3-C641-8FC6-EB5D37C1D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734B9DA-134D-E742-A4EB-41CF605A8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EA8CC28-4704-C741-ACD9-41A043E2E3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0466A56-46E4-9743-A4F9-E5EC8A9E13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A3157BB-5D1F-6B4A-ACC8-CE1AB9AB58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5D1515-B1A3-1F4E-BE9B-17A24482B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D42BA9B-1A53-C942-A7F2-BB0EFD8FC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BD660A5-AD76-1542-8078-684EE663E1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A58DF5F-39F9-0149-9125-24935AF1AF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5862848-97A6-9248-9187-D46D630759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F413345-BFA9-9C43-B2CF-2F3F9127F0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55369A1-B1EE-FE45-BC4B-F7205181C5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A08F6EC-BAC9-C74D-A2D3-097D8DB47D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B6EEA0-4DE9-3D44-9BED-23B58C153A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B288E0E-BEBF-7C40-B69A-7A391679E3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3FC606-BD51-5E41-8176-D3EF7F4F9A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DBB8CBF-C428-9D4C-B609-A1FF0E5BC8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32E8772-C1B7-0C49-8BF4-A9D79A40A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3AFC4B0-6F1B-AF45-AB01-A71770991A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F08E0EA-A029-8240-8886-5F38044B91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466A455-C6B4-9445-8434-F57519EEF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32901E8-3AFC-694E-99D6-B39AA163C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8" name="Freeform: Shape 227">
            <a:extLst>
              <a:ext uri="{FF2B5EF4-FFF2-40B4-BE49-F238E27FC236}">
                <a16:creationId xmlns:a16="http://schemas.microsoft.com/office/drawing/2014/main" id="{80728975-5AAA-BC4E-8714-228C10E38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931975EE-972F-044A-BC52-C12070581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0" name="Straight Connector 69">
              <a:extLst>
                <a:ext uri="{FF2B5EF4-FFF2-40B4-BE49-F238E27FC236}">
                  <a16:creationId xmlns:a16="http://schemas.microsoft.com/office/drawing/2014/main" id="{9E2F6DBE-B509-9E4D-A93B-C20034A46F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E06C2AD-48A4-2C48-B1AA-07059F55BD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113099F-6FC8-A44F-8843-AB8DF9F90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AD47EF5-2FB0-FC41-B3F7-552A372142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33FBCDE-810E-B14F-BD78-937E4C4A8D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3089B71-0653-A84C-9651-FF2D5ACA45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D1882B6-F1C7-7242-8F26-09CB0E9AC8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EB6F3CF-734A-1D41-87D5-ABF8F03711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19BCA32-008E-D14A-AF4E-6C7FF96B4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C28A870-FD2C-B94E-BC31-345C81A0F8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224C28C-ABBB-414B-9623-600DBF48FE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522A24B-7DD8-EF4F-8287-ED09CE851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B7BA0FD-6597-DB48-A3F4-8093F68238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0BBB6AC-E5F0-EA41-BE95-523F1BB2CE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839FBA7-F871-2242-B185-F21CF2879B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3436328-A3CB-4D46-A057-EF33A4118A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F4411FB-8871-C94A-8B41-A9E2F85799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EEBE444-FAED-2D42-A747-2B6D4B4D51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728379A-771D-7147-A52E-6C8844EAB6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5BEA95B-0D42-EE4B-BE28-43F5A1633A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B4BB3B3-E2AD-FE4D-9ED4-58A04A6683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8698E5A-D867-CE46-BFCE-F38AC81987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8D5337A-F143-C147-81D1-E8B7B4DF96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138F765-9A10-0041-BE11-BEE3C7485F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8313DE8-8A34-2246-A7AB-3EEB2315BC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BF30368-D9C7-4C43-9359-2C4738623F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EF25068-75E5-A348-849E-2622BC699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73E7749-327B-2942-8759-3A922BEA8B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E452AF4-3C81-CA40-A0BA-03DDD99FE8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99" name="Rectangle 98">
            <a:extLst>
              <a:ext uri="{FF2B5EF4-FFF2-40B4-BE49-F238E27FC236}">
                <a16:creationId xmlns:a16="http://schemas.microsoft.com/office/drawing/2014/main" id="{5A6A402F-A56F-DA48-A68C-9594EECB3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0" name="Rectangle 99">
            <a:extLst>
              <a:ext uri="{FF2B5EF4-FFF2-40B4-BE49-F238E27FC236}">
                <a16:creationId xmlns:a16="http://schemas.microsoft.com/office/drawing/2014/main" id="{3A5FA222-F479-9949-8C00-1EEA3EA3C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1" name="Rectangle 100">
            <a:extLst>
              <a:ext uri="{FF2B5EF4-FFF2-40B4-BE49-F238E27FC236}">
                <a16:creationId xmlns:a16="http://schemas.microsoft.com/office/drawing/2014/main" id="{2B92CF3B-4FB4-F941-BAFC-5FDA124D5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2" name="Right Triangle 101">
            <a:extLst>
              <a:ext uri="{FF2B5EF4-FFF2-40B4-BE49-F238E27FC236}">
                <a16:creationId xmlns:a16="http://schemas.microsoft.com/office/drawing/2014/main" id="{92DAB8A3-54B2-F749-91AF-7708CCEC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 name="Group 102">
            <a:extLst>
              <a:ext uri="{FF2B5EF4-FFF2-40B4-BE49-F238E27FC236}">
                <a16:creationId xmlns:a16="http://schemas.microsoft.com/office/drawing/2014/main" id="{C74AB9B5-B30C-984D-84EC-20A23473C6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4" name="Straight Connector 103">
              <a:extLst>
                <a:ext uri="{FF2B5EF4-FFF2-40B4-BE49-F238E27FC236}">
                  <a16:creationId xmlns:a16="http://schemas.microsoft.com/office/drawing/2014/main" id="{CEB7D7ED-DFB2-394E-951B-25182CCB2C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EB4AFE3-6DC0-3148-873E-356BB95D5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3C2E2C1-EDAD-DA44-B06A-2F3FC848DF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0E0B0C1-9DF5-2E4C-BFD9-7AAB171774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9539C0F-5F6B-CE4F-91F6-CEF0FADB3E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C7C60FE-DBF1-654F-B736-06B9F462EE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E2247EB-9388-8B41-80FD-E0AC3F5652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53A9F1F-5F81-4A44-99F9-FE72C82D6A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C96CA1-7C3F-2247-8EB7-95A568A71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460247D-4D7C-554F-B50E-18BF7906A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9887D08-5E03-C541-AB5C-E39805A512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D354F18-DBBD-5C4D-A6BC-C1C146AB0E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1285454-765E-B44F-9EDA-8AA18572DA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7FFCF24-2379-DC4C-BD14-EDF1D03CA7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146C478-87DD-2D40-A613-E49413719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3198A04-BC84-C546-9B22-591998F395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D810DC1-42AB-8540-A4D7-BEC24FE819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BB1240A-FF5E-714F-A266-AD2B133E9F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7E459B6-FBCE-964C-A132-4CD235DA8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45EB789-E680-CB44-A1CB-0372623995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47AA193-9A66-6A47-97DB-FAACC5383E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02B5AC7-2832-1143-B8BC-912BD5230F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C66F2BC-91E8-BD41-8892-57BB892A98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31E9CCD-8B27-A44D-85A4-ADB7B9526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FB27FD6-BB09-8A43-8FD7-40DFECD571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1C00A98-53FD-E849-A6D5-AAA1679854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CE2EC62-61F1-DF42-942E-CDCC3E466D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646EE0C-5B07-9545-94D2-35039DD47A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3D59B6F-922A-4B42-B947-F6B1084936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3" name="Title 1">
            <a:extLst>
              <a:ext uri="{FF2B5EF4-FFF2-40B4-BE49-F238E27FC236}">
                <a16:creationId xmlns:a16="http://schemas.microsoft.com/office/drawing/2014/main" id="{3D370B35-48A4-2640-92D8-570B17EF7B9E}"/>
              </a:ext>
            </a:extLst>
          </p:cNvPr>
          <p:cNvSpPr txBox="1">
            <a:spLocks/>
          </p:cNvSpPr>
          <p:nvPr/>
        </p:nvSpPr>
        <p:spPr>
          <a:xfrm>
            <a:off x="457201" y="720772"/>
            <a:ext cx="3733078" cy="5531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VALUES</a:t>
            </a:r>
          </a:p>
        </p:txBody>
      </p:sp>
      <p:sp>
        <p:nvSpPr>
          <p:cNvPr id="134" name="Flowchart: Document 8">
            <a:extLst>
              <a:ext uri="{FF2B5EF4-FFF2-40B4-BE49-F238E27FC236}">
                <a16:creationId xmlns:a16="http://schemas.microsoft.com/office/drawing/2014/main" id="{E94B209D-A338-754A-8951-E6A8C1572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7" name="TextBox 136">
            <a:extLst>
              <a:ext uri="{FF2B5EF4-FFF2-40B4-BE49-F238E27FC236}">
                <a16:creationId xmlns:a16="http://schemas.microsoft.com/office/drawing/2014/main" id="{208D1FD5-2BF0-614E-ADD2-C4A910CCE8CE}"/>
              </a:ext>
            </a:extLst>
          </p:cNvPr>
          <p:cNvSpPr txBox="1"/>
          <p:nvPr/>
        </p:nvSpPr>
        <p:spPr>
          <a:xfrm>
            <a:off x="5715001" y="2314574"/>
            <a:ext cx="6204530" cy="369332"/>
          </a:xfrm>
          <a:prstGeom prst="rect">
            <a:avLst/>
          </a:prstGeom>
          <a:noFill/>
        </p:spPr>
        <p:txBody>
          <a:bodyPr wrap="square" rtlCol="0">
            <a:spAutoFit/>
          </a:bodyPr>
          <a:lstStyle/>
          <a:p>
            <a:r>
              <a:rPr lang="en-US" dirty="0"/>
              <a:t> </a:t>
            </a:r>
          </a:p>
        </p:txBody>
      </p:sp>
      <p:sp>
        <p:nvSpPr>
          <p:cNvPr id="138" name="TextBox 137">
            <a:extLst>
              <a:ext uri="{FF2B5EF4-FFF2-40B4-BE49-F238E27FC236}">
                <a16:creationId xmlns:a16="http://schemas.microsoft.com/office/drawing/2014/main" id="{8769787F-342A-314C-B045-E925C989C594}"/>
              </a:ext>
            </a:extLst>
          </p:cNvPr>
          <p:cNvSpPr txBox="1"/>
          <p:nvPr/>
        </p:nvSpPr>
        <p:spPr>
          <a:xfrm>
            <a:off x="5195933" y="474434"/>
            <a:ext cx="6486525" cy="5293757"/>
          </a:xfrm>
          <a:prstGeom prst="rect">
            <a:avLst/>
          </a:prstGeom>
          <a:noFill/>
        </p:spPr>
        <p:txBody>
          <a:bodyPr wrap="square" rtlCol="0">
            <a:spAutoFit/>
          </a:bodyPr>
          <a:lstStyle/>
          <a:p>
            <a:pPr algn="l"/>
            <a:r>
              <a:rPr lang="en-GB" sz="1600" b="0" i="0" u="none" strike="noStrike" dirty="0">
                <a:solidFill>
                  <a:srgbClr val="00B050"/>
                </a:solidFill>
                <a:effectLst/>
              </a:rPr>
              <a:t>There are 3 main questions that I will answer in my check in or again, if a situation arises where I feel I need to check in with myself and my values.</a:t>
            </a:r>
          </a:p>
          <a:p>
            <a:pPr algn="l"/>
            <a:endParaRPr lang="en-GB" sz="1600" dirty="0">
              <a:solidFill>
                <a:srgbClr val="00B050"/>
              </a:solidFill>
            </a:endParaRPr>
          </a:p>
          <a:p>
            <a:pPr algn="l"/>
            <a:endParaRPr lang="en-GB" sz="1600" b="0" i="0" u="none" strike="noStrike" dirty="0">
              <a:solidFill>
                <a:srgbClr val="00B050"/>
              </a:solidFill>
              <a:effectLst/>
            </a:endParaRPr>
          </a:p>
          <a:p>
            <a:pPr algn="l">
              <a:buFont typeface="+mj-lt"/>
              <a:buAutoNum type="arabicPeriod"/>
            </a:pPr>
            <a:r>
              <a:rPr lang="en-GB" sz="1600" b="0" i="0" u="none" strike="noStrike" dirty="0">
                <a:solidFill>
                  <a:srgbClr val="00B050"/>
                </a:solidFill>
                <a:effectLst/>
              </a:rPr>
              <a:t>What are the core values that drive my life and work?</a:t>
            </a:r>
          </a:p>
          <a:p>
            <a:pPr algn="l">
              <a:buFont typeface="+mj-lt"/>
              <a:buAutoNum type="arabicPeriod"/>
            </a:pPr>
            <a:endParaRPr lang="en-GB" sz="1600" dirty="0">
              <a:solidFill>
                <a:srgbClr val="00B050"/>
              </a:solidFill>
            </a:endParaRPr>
          </a:p>
          <a:p>
            <a:pPr algn="l">
              <a:buFont typeface="+mj-lt"/>
              <a:buAutoNum type="arabicPeriod"/>
            </a:pPr>
            <a:endParaRPr lang="en-GB" sz="1600" b="0" i="0" u="none" strike="noStrike" dirty="0">
              <a:solidFill>
                <a:srgbClr val="00B050"/>
              </a:solidFill>
              <a:effectLst/>
            </a:endParaRPr>
          </a:p>
          <a:p>
            <a:pPr algn="l">
              <a:buFont typeface="+mj-lt"/>
              <a:buAutoNum type="arabicPeriod"/>
            </a:pPr>
            <a:endParaRPr lang="en-GB" sz="1600" dirty="0">
              <a:solidFill>
                <a:srgbClr val="00B050"/>
              </a:solidFill>
            </a:endParaRPr>
          </a:p>
          <a:p>
            <a:pPr algn="l"/>
            <a:endParaRPr lang="en-GB" sz="1600" dirty="0">
              <a:solidFill>
                <a:srgbClr val="00B050"/>
              </a:solidFill>
            </a:endParaRPr>
          </a:p>
          <a:p>
            <a:pPr algn="l"/>
            <a:endParaRPr lang="en-GB" sz="1600" b="0" i="0" u="none" strike="noStrike" dirty="0">
              <a:solidFill>
                <a:srgbClr val="00B050"/>
              </a:solidFill>
              <a:effectLst/>
            </a:endParaRPr>
          </a:p>
          <a:p>
            <a:pPr algn="l"/>
            <a:endParaRPr lang="en-GB" sz="1600" b="0" i="0" u="none" strike="noStrike" dirty="0">
              <a:solidFill>
                <a:srgbClr val="00B050"/>
              </a:solidFill>
              <a:effectLst/>
            </a:endParaRPr>
          </a:p>
          <a:p>
            <a:pPr algn="l"/>
            <a:r>
              <a:rPr lang="en-GB" sz="1600" b="0" i="0" u="none" strike="noStrike" dirty="0">
                <a:solidFill>
                  <a:srgbClr val="00B050"/>
                </a:solidFill>
                <a:effectLst/>
              </a:rPr>
              <a:t>2. How am I living and working with integrity right now?</a:t>
            </a:r>
          </a:p>
          <a:p>
            <a:pPr algn="l">
              <a:buFont typeface="+mj-lt"/>
              <a:buAutoNum type="arabicPeriod"/>
            </a:pPr>
            <a:endParaRPr lang="en-GB" sz="1600" dirty="0">
              <a:solidFill>
                <a:srgbClr val="00B050"/>
              </a:solidFill>
            </a:endParaRPr>
          </a:p>
          <a:p>
            <a:pPr algn="l">
              <a:buFont typeface="+mj-lt"/>
              <a:buAutoNum type="arabicPeriod"/>
            </a:pPr>
            <a:endParaRPr lang="en-GB" sz="1600" b="0" i="0" u="none" strike="noStrike" dirty="0">
              <a:solidFill>
                <a:srgbClr val="00B050"/>
              </a:solidFill>
              <a:effectLst/>
            </a:endParaRPr>
          </a:p>
          <a:p>
            <a:pPr algn="l">
              <a:buFont typeface="+mj-lt"/>
              <a:buAutoNum type="arabicPeriod"/>
            </a:pPr>
            <a:endParaRPr lang="en-GB" sz="1600" dirty="0">
              <a:solidFill>
                <a:srgbClr val="00B050"/>
              </a:solidFill>
            </a:endParaRPr>
          </a:p>
          <a:p>
            <a:pPr algn="l">
              <a:buFont typeface="+mj-lt"/>
              <a:buAutoNum type="arabicPeriod"/>
            </a:pPr>
            <a:endParaRPr lang="en-GB" sz="1600" dirty="0">
              <a:solidFill>
                <a:srgbClr val="00B050"/>
              </a:solidFill>
            </a:endParaRPr>
          </a:p>
          <a:p>
            <a:pPr algn="l">
              <a:buFont typeface="+mj-lt"/>
              <a:buAutoNum type="arabicPeriod"/>
            </a:pPr>
            <a:endParaRPr lang="en-GB" sz="1600" dirty="0">
              <a:solidFill>
                <a:srgbClr val="00B050"/>
              </a:solidFill>
            </a:endParaRPr>
          </a:p>
          <a:p>
            <a:pPr algn="l"/>
            <a:endParaRPr lang="en-GB" sz="1600" b="0" i="0" u="none" strike="noStrike" dirty="0">
              <a:solidFill>
                <a:srgbClr val="00B050"/>
              </a:solidFill>
              <a:effectLst/>
            </a:endParaRPr>
          </a:p>
          <a:p>
            <a:pPr algn="l"/>
            <a:r>
              <a:rPr lang="en-GB" sz="1600" b="0" i="0" u="none" strike="noStrike" dirty="0">
                <a:solidFill>
                  <a:srgbClr val="00B050"/>
                </a:solidFill>
                <a:effectLst/>
              </a:rPr>
              <a:t>3. How can I set a higher standard in the future?</a:t>
            </a:r>
          </a:p>
          <a:p>
            <a:endParaRPr lang="en-US" dirty="0"/>
          </a:p>
        </p:txBody>
      </p:sp>
      <p:pic>
        <p:nvPicPr>
          <p:cNvPr id="135" name="Picture 134" descr="A logo with purple and green flowers&#10;&#10;Description automatically generated">
            <a:extLst>
              <a:ext uri="{FF2B5EF4-FFF2-40B4-BE49-F238E27FC236}">
                <a16:creationId xmlns:a16="http://schemas.microsoft.com/office/drawing/2014/main" id="{2329F64E-BC11-1FEB-9D82-527F8DCE248D}"/>
              </a:ext>
            </a:extLst>
          </p:cNvPr>
          <p:cNvPicPr>
            <a:picLocks noChangeAspect="1"/>
          </p:cNvPicPr>
          <p:nvPr/>
        </p:nvPicPr>
        <p:blipFill>
          <a:blip r:embed="rId2"/>
          <a:stretch>
            <a:fillRect/>
          </a:stretch>
        </p:blipFill>
        <p:spPr>
          <a:xfrm>
            <a:off x="-692374" y="-1484648"/>
            <a:ext cx="4762500" cy="4762500"/>
          </a:xfrm>
          <a:prstGeom prst="rect">
            <a:avLst/>
          </a:prstGeom>
        </p:spPr>
      </p:pic>
    </p:spTree>
    <p:extLst>
      <p:ext uri="{BB962C8B-B14F-4D97-AF65-F5344CB8AC3E}">
        <p14:creationId xmlns:p14="http://schemas.microsoft.com/office/powerpoint/2010/main" val="359175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60" name="Group 159">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1" name="Straight Connector 160">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91" name="Freeform: Shape 190">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93" name="Freeform: Shape 192">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95" name="Rectangle 194">
            <a:extLst>
              <a:ext uri="{FF2B5EF4-FFF2-40B4-BE49-F238E27FC236}">
                <a16:creationId xmlns:a16="http://schemas.microsoft.com/office/drawing/2014/main" id="{C701CD53-28FC-491C-9022-F74BE327C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97" name="Group 196">
            <a:extLst>
              <a:ext uri="{FF2B5EF4-FFF2-40B4-BE49-F238E27FC236}">
                <a16:creationId xmlns:a16="http://schemas.microsoft.com/office/drawing/2014/main" id="{BC25D6CE-B5F2-4E0D-894F-9521E2433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98" name="Straight Connector 197">
              <a:extLst>
                <a:ext uri="{FF2B5EF4-FFF2-40B4-BE49-F238E27FC236}">
                  <a16:creationId xmlns:a16="http://schemas.microsoft.com/office/drawing/2014/main" id="{B4FAEE13-B57A-42F4-8B4C-A7E31E98BA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36FD4E3B-38F9-4574-9095-47B609AB2E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36CE41A1-EB3F-4840-8ACE-3EF73C19EA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FAB8B661-BD44-40C0-9B98-4B4DBDBD32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ECC28A1-79A1-4F9D-AAF1-47D642489C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601FD91-5FAC-499E-8D9A-9677877F38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8B98376-AE21-4ADF-8EFF-189F81407F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FB5DACE9-70B0-4CAF-A216-AC704A513C1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113450E-4023-4BA4-A3D4-E32C0B3FE9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B3EDD59-155A-421E-8250-55A5E31887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B9913D27-A66C-4C2A-968B-DE97A9B4D6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BBC33CCA-C456-41C7-9AE9-66EEAEAB5F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269BA35-2287-449A-9C3A-854BC3F7C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C347F624-0A13-4AB8-AD09-F44DB01D99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5A27126F-B8E2-46DF-9183-2882F7B449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F9A014C1-4C01-4DD4-913C-143C03FAAD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2535D18-5B5A-479B-9D1F-9D5D4D11DC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A8071C6-FA9E-478C-8592-8B6BBEFAE1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DB22494-68A3-4667-9EFA-CC2340589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F290FA2C-0D13-416D-B70B-76E541CA53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CB083CC1-0DB7-489B-876F-2E9ABC37FB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F9C39F9-AC1B-4B07-9506-7CE368982A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D5E4589-1264-4ADA-960F-23B496012E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719F3D3-010B-4565-B6C8-9E975FF71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0B80ED3-4FB2-4B4B-BD00-392EA45D21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7C5B764-679D-4049-99AE-B23985979E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BE340E87-53FC-4F62-8A49-D8F2923662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C1528898-B883-48F0-B62E-660D4282BB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18CE4872-CDA7-4F63-9B3D-DF1CFC634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8" name="Freeform: Shape 227">
            <a:extLst>
              <a:ext uri="{FF2B5EF4-FFF2-40B4-BE49-F238E27FC236}">
                <a16:creationId xmlns:a16="http://schemas.microsoft.com/office/drawing/2014/main" id="{F9B84E06-1DBF-4F55-9B5E-F2F1E38EB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230" name="Group 229">
            <a:extLst>
              <a:ext uri="{FF2B5EF4-FFF2-40B4-BE49-F238E27FC236}">
                <a16:creationId xmlns:a16="http://schemas.microsoft.com/office/drawing/2014/main" id="{2D739D9D-4A11-49F5-B045-708F7DED1C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31" name="Straight Connector 230">
              <a:extLst>
                <a:ext uri="{FF2B5EF4-FFF2-40B4-BE49-F238E27FC236}">
                  <a16:creationId xmlns:a16="http://schemas.microsoft.com/office/drawing/2014/main" id="{373AA755-E8F6-4691-A61E-FEBAAAF58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EA27C2C-E20B-48C0-A55F-CE58B267A5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FDAB4220-FF0A-46E7-A074-A5E6C236D2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392821D4-1F6A-43A4-BD55-E99560DBC2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70B7024-4644-41B1-B5FD-671FEBEBFA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DCE360C4-C466-44C4-A2E3-4CF21EBB9D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3A2C5B3-1CE2-480F-94DF-593AF087CD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3DCA777C-634D-4BFD-B193-B3D6A785BA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CC660B4E-2D12-45DF-A8C3-01BBE2F847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713A507C-D667-425C-BC17-37A754AAD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8D90C4A-4AFD-4F87-8417-04E71FB3D1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E7930D7-6A2B-42BA-9A47-33181C44FE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DF58043-B333-44B7-B352-7864DE1BE4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61DCA8E6-E862-474B-93E7-8B8193022C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F5F98343-EECC-41EE-A45E-67ED9C0A7F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0CF235E0-BD16-47B9-838D-3EFF87F057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75DBD286-FD7F-41A0-B09B-ADE92217F3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1DF6B11E-5507-4440-B56A-83C4B3994D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F2EA945-C41F-4B30-AD99-C7454FD14C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62902474-D243-40DF-A382-E3F47769AB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6442AB6-AEBB-4E32-83DC-806F5DAA13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49EA146-1867-476A-A0E1-5A3AC2A713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1CAC92A-483B-4C52-B71F-95B6C0498A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6265B398-32C6-4184-8BC2-233C96252E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7A128F4C-95B5-4306-9876-D5F9672C3B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8D3663D8-D19D-4248-B7B8-CA2733B4E2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6704CEA6-B9DA-4499-A894-1F4BB52474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87AAE972-FFA8-4F9F-94E4-CF6C666531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4580DF83-1906-4979-8E31-8EDB5FD4D9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261" name="Rectangle 260">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3" name="Rectangle 262">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5" name="Rectangle 264">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7" name="Right Triangle 266">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9" name="Group 268">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70" name="Straight Connector 269">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F8DD827-6914-6948-B757-3C5C2370E9BC}"/>
              </a:ext>
            </a:extLst>
          </p:cNvPr>
          <p:cNvSpPr>
            <a:spLocks noGrp="1"/>
          </p:cNvSpPr>
          <p:nvPr>
            <p:ph type="ctrTitle"/>
          </p:nvPr>
        </p:nvSpPr>
        <p:spPr>
          <a:xfrm>
            <a:off x="457201" y="720772"/>
            <a:ext cx="3733078" cy="5531079"/>
          </a:xfrm>
        </p:spPr>
        <p:txBody>
          <a:bodyPr vert="horz" lIns="91440" tIns="45720" rIns="91440" bIns="45720" rtlCol="0" anchor="ctr">
            <a:normAutofit/>
          </a:bodyPr>
          <a:lstStyle/>
          <a:p>
            <a:pPr algn="l"/>
            <a:r>
              <a:rPr lang="en-US" sz="4400" kern="1200" dirty="0">
                <a:latin typeface="+mj-lt"/>
                <a:ea typeface="+mj-ea"/>
                <a:cs typeface="+mj-cs"/>
              </a:rPr>
              <a:t>VALUES</a:t>
            </a:r>
          </a:p>
        </p:txBody>
      </p:sp>
      <p:sp>
        <p:nvSpPr>
          <p:cNvPr id="300"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154" name="TextBox 6">
            <a:extLst>
              <a:ext uri="{FF2B5EF4-FFF2-40B4-BE49-F238E27FC236}">
                <a16:creationId xmlns:a16="http://schemas.microsoft.com/office/drawing/2014/main" id="{21B18A88-E711-4B3D-8A72-F4E671A03FB8}"/>
              </a:ext>
            </a:extLst>
          </p:cNvPr>
          <p:cNvGraphicFramePr/>
          <p:nvPr>
            <p:extLst>
              <p:ext uri="{D42A27DB-BD31-4B8C-83A1-F6EECF244321}">
                <p14:modId xmlns:p14="http://schemas.microsoft.com/office/powerpoint/2010/main" val="3715329378"/>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with purple and green flowers&#10;&#10;Description automatically generated">
            <a:extLst>
              <a:ext uri="{FF2B5EF4-FFF2-40B4-BE49-F238E27FC236}">
                <a16:creationId xmlns:a16="http://schemas.microsoft.com/office/drawing/2014/main" id="{AC523D76-F389-0C97-5ED8-BEB59DC74181}"/>
              </a:ext>
            </a:extLst>
          </p:cNvPr>
          <p:cNvPicPr>
            <a:picLocks noChangeAspect="1"/>
          </p:cNvPicPr>
          <p:nvPr/>
        </p:nvPicPr>
        <p:blipFill>
          <a:blip r:embed="rId7"/>
          <a:stretch>
            <a:fillRect/>
          </a:stretch>
        </p:blipFill>
        <p:spPr>
          <a:xfrm>
            <a:off x="-692374" y="-1484648"/>
            <a:ext cx="4762500" cy="4762500"/>
          </a:xfrm>
          <a:prstGeom prst="rect">
            <a:avLst/>
          </a:prstGeom>
        </p:spPr>
      </p:pic>
    </p:spTree>
    <p:extLst>
      <p:ext uri="{BB962C8B-B14F-4D97-AF65-F5344CB8AC3E}">
        <p14:creationId xmlns:p14="http://schemas.microsoft.com/office/powerpoint/2010/main" val="141768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60" name="Group 159">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1" name="Straight Connector 160">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91" name="Freeform: Shape 190">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93" name="Freeform: Shape 192">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195" name="Rectangle 194">
            <a:extLst>
              <a:ext uri="{FF2B5EF4-FFF2-40B4-BE49-F238E27FC236}">
                <a16:creationId xmlns:a16="http://schemas.microsoft.com/office/drawing/2014/main" id="{C701CD53-28FC-491C-9022-F74BE327C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97" name="Group 196">
            <a:extLst>
              <a:ext uri="{FF2B5EF4-FFF2-40B4-BE49-F238E27FC236}">
                <a16:creationId xmlns:a16="http://schemas.microsoft.com/office/drawing/2014/main" id="{BC25D6CE-B5F2-4E0D-894F-9521E2433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98" name="Straight Connector 197">
              <a:extLst>
                <a:ext uri="{FF2B5EF4-FFF2-40B4-BE49-F238E27FC236}">
                  <a16:creationId xmlns:a16="http://schemas.microsoft.com/office/drawing/2014/main" id="{B4FAEE13-B57A-42F4-8B4C-A7E31E98BA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36FD4E3B-38F9-4574-9095-47B609AB2E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36CE41A1-EB3F-4840-8ACE-3EF73C19EA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FAB8B661-BD44-40C0-9B98-4B4DBDBD32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ECC28A1-79A1-4F9D-AAF1-47D642489C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601FD91-5FAC-499E-8D9A-9677877F38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8B98376-AE21-4ADF-8EFF-189F81407F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FB5DACE9-70B0-4CAF-A216-AC704A513C1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113450E-4023-4BA4-A3D4-E32C0B3FE9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B3EDD59-155A-421E-8250-55A5E31887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B9913D27-A66C-4C2A-968B-DE97A9B4D6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BBC33CCA-C456-41C7-9AE9-66EEAEAB5F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269BA35-2287-449A-9C3A-854BC3F7C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C347F624-0A13-4AB8-AD09-F44DB01D99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5A27126F-B8E2-46DF-9183-2882F7B449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F9A014C1-4C01-4DD4-913C-143C03FAAD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2535D18-5B5A-479B-9D1F-9D5D4D11DC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A8071C6-FA9E-478C-8592-8B6BBEFAE1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DB22494-68A3-4667-9EFA-CC2340589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F290FA2C-0D13-416D-B70B-76E541CA53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CB083CC1-0DB7-489B-876F-2E9ABC37FB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F9C39F9-AC1B-4B07-9506-7CE368982A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D5E4589-1264-4ADA-960F-23B496012E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719F3D3-010B-4565-B6C8-9E975FF71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0B80ED3-4FB2-4B4B-BD00-392EA45D21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7C5B764-679D-4049-99AE-B23985979E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BE340E87-53FC-4F62-8A49-D8F2923662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C1528898-B883-48F0-B62E-660D4282BB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18CE4872-CDA7-4F63-9B3D-DF1CFC634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8" name="Freeform: Shape 227">
            <a:extLst>
              <a:ext uri="{FF2B5EF4-FFF2-40B4-BE49-F238E27FC236}">
                <a16:creationId xmlns:a16="http://schemas.microsoft.com/office/drawing/2014/main" id="{F9B84E06-1DBF-4F55-9B5E-F2F1E38EB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230" name="Group 229">
            <a:extLst>
              <a:ext uri="{FF2B5EF4-FFF2-40B4-BE49-F238E27FC236}">
                <a16:creationId xmlns:a16="http://schemas.microsoft.com/office/drawing/2014/main" id="{2D739D9D-4A11-49F5-B045-708F7DED1C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31" name="Straight Connector 230">
              <a:extLst>
                <a:ext uri="{FF2B5EF4-FFF2-40B4-BE49-F238E27FC236}">
                  <a16:creationId xmlns:a16="http://schemas.microsoft.com/office/drawing/2014/main" id="{373AA755-E8F6-4691-A61E-FEBAAAF58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EA27C2C-E20B-48C0-A55F-CE58B267A5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FDAB4220-FF0A-46E7-A074-A5E6C236D2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392821D4-1F6A-43A4-BD55-E99560DBC2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70B7024-4644-41B1-B5FD-671FEBEBFA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DCE360C4-C466-44C4-A2E3-4CF21EBB9D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3A2C5B3-1CE2-480F-94DF-593AF087CD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3DCA777C-634D-4BFD-B193-B3D6A785BA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CC660B4E-2D12-45DF-A8C3-01BBE2F847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713A507C-D667-425C-BC17-37A754AAD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8D90C4A-4AFD-4F87-8417-04E71FB3D1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E7930D7-6A2B-42BA-9A47-33181C44FE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DF58043-B333-44B7-B352-7864DE1BE4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61DCA8E6-E862-474B-93E7-8B8193022C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F5F98343-EECC-41EE-A45E-67ED9C0A7F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0CF235E0-BD16-47B9-838D-3EFF87F057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75DBD286-FD7F-41A0-B09B-ADE92217F3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1DF6B11E-5507-4440-B56A-83C4B3994D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F2EA945-C41F-4B30-AD99-C7454FD14C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62902474-D243-40DF-A382-E3F47769AB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6442AB6-AEBB-4E32-83DC-806F5DAA13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49EA146-1867-476A-A0E1-5A3AC2A713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1CAC92A-483B-4C52-B71F-95B6C0498A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6265B398-32C6-4184-8BC2-233C96252E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7A128F4C-95B5-4306-9876-D5F9672C3B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8D3663D8-D19D-4248-B7B8-CA2733B4E2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6704CEA6-B9DA-4499-A894-1F4BB52474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87AAE972-FFA8-4F9F-94E4-CF6C666531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4580DF83-1906-4979-8E31-8EDB5FD4D9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261" name="Rectangle 260">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3" name="Rectangle 262">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5" name="Rectangle 264">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7" name="Right Triangle 266">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9" name="Group 268">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70" name="Straight Connector 269">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F8DD827-6914-6948-B757-3C5C2370E9BC}"/>
              </a:ext>
            </a:extLst>
          </p:cNvPr>
          <p:cNvSpPr>
            <a:spLocks noGrp="1"/>
          </p:cNvSpPr>
          <p:nvPr>
            <p:ph type="ctrTitle"/>
          </p:nvPr>
        </p:nvSpPr>
        <p:spPr>
          <a:xfrm>
            <a:off x="198741" y="717564"/>
            <a:ext cx="3733078" cy="5531079"/>
          </a:xfrm>
        </p:spPr>
        <p:txBody>
          <a:bodyPr vert="horz" lIns="91440" tIns="45720" rIns="91440" bIns="45720" rtlCol="0" anchor="ctr">
            <a:normAutofit/>
          </a:bodyPr>
          <a:lstStyle/>
          <a:p>
            <a:pPr algn="l"/>
            <a:r>
              <a:rPr lang="en-US" sz="4400" kern="1200" dirty="0">
                <a:latin typeface="+mj-lt"/>
                <a:ea typeface="+mj-ea"/>
                <a:cs typeface="+mj-cs"/>
              </a:rPr>
              <a:t>MY VALUES</a:t>
            </a:r>
          </a:p>
        </p:txBody>
      </p:sp>
      <p:sp>
        <p:nvSpPr>
          <p:cNvPr id="300"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4" name="Picture 3" descr="A picture containing text&#10;&#10;Description automatically generated">
            <a:extLst>
              <a:ext uri="{FF2B5EF4-FFF2-40B4-BE49-F238E27FC236}">
                <a16:creationId xmlns:a16="http://schemas.microsoft.com/office/drawing/2014/main" id="{93D1EEF8-1B0F-FF45-8EAC-42D4A8EA9F41}"/>
              </a:ext>
            </a:extLst>
          </p:cNvPr>
          <p:cNvPicPr>
            <a:picLocks noChangeAspect="1"/>
          </p:cNvPicPr>
          <p:nvPr/>
        </p:nvPicPr>
        <p:blipFill>
          <a:blip r:embed="rId2"/>
          <a:stretch>
            <a:fillRect/>
          </a:stretch>
        </p:blipFill>
        <p:spPr>
          <a:xfrm>
            <a:off x="5723124" y="0"/>
            <a:ext cx="4848844" cy="6858000"/>
          </a:xfrm>
          <a:prstGeom prst="rect">
            <a:avLst/>
          </a:prstGeom>
        </p:spPr>
      </p:pic>
      <p:pic>
        <p:nvPicPr>
          <p:cNvPr id="3" name="Picture 2" descr="A logo with purple and green flowers&#10;&#10;Description automatically generated">
            <a:extLst>
              <a:ext uri="{FF2B5EF4-FFF2-40B4-BE49-F238E27FC236}">
                <a16:creationId xmlns:a16="http://schemas.microsoft.com/office/drawing/2014/main" id="{F1AC7E5B-1094-4851-0B98-54BE0E2063C9}"/>
              </a:ext>
            </a:extLst>
          </p:cNvPr>
          <p:cNvPicPr>
            <a:picLocks noChangeAspect="1"/>
          </p:cNvPicPr>
          <p:nvPr/>
        </p:nvPicPr>
        <p:blipFill>
          <a:blip r:embed="rId3"/>
          <a:stretch>
            <a:fillRect/>
          </a:stretch>
        </p:blipFill>
        <p:spPr>
          <a:xfrm>
            <a:off x="-692374" y="-1484648"/>
            <a:ext cx="4762500" cy="4762500"/>
          </a:xfrm>
          <a:prstGeom prst="rect">
            <a:avLst/>
          </a:prstGeom>
        </p:spPr>
      </p:pic>
    </p:spTree>
    <p:extLst>
      <p:ext uri="{BB962C8B-B14F-4D97-AF65-F5344CB8AC3E}">
        <p14:creationId xmlns:p14="http://schemas.microsoft.com/office/powerpoint/2010/main" val="2952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D316E-CC70-2749-B675-ED8BDF5DB06B}"/>
              </a:ext>
            </a:extLst>
          </p:cNvPr>
          <p:cNvSpPr>
            <a:spLocks noGrp="1"/>
          </p:cNvSpPr>
          <p:nvPr>
            <p:ph type="title"/>
          </p:nvPr>
        </p:nvSpPr>
        <p:spPr/>
        <p:txBody>
          <a:bodyPr/>
          <a:lstStyle/>
          <a:p>
            <a:endParaRPr lang="en-US" dirty="0"/>
          </a:p>
        </p:txBody>
      </p:sp>
      <p:pic>
        <p:nvPicPr>
          <p:cNvPr id="137" name="Content Placeholder 136" descr="Shape&#10;&#10;Description automatically generated">
            <a:extLst>
              <a:ext uri="{FF2B5EF4-FFF2-40B4-BE49-F238E27FC236}">
                <a16:creationId xmlns:a16="http://schemas.microsoft.com/office/drawing/2014/main" id="{F6EC6172-5042-594B-A2BA-BD4C3EF925B4}"/>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789027" y="2910915"/>
            <a:ext cx="3155070" cy="3155070"/>
          </a:xfrm>
        </p:spPr>
      </p:pic>
      <p:sp>
        <p:nvSpPr>
          <p:cNvPr id="4" name="Rectangle 3">
            <a:extLst>
              <a:ext uri="{FF2B5EF4-FFF2-40B4-BE49-F238E27FC236}">
                <a16:creationId xmlns:a16="http://schemas.microsoft.com/office/drawing/2014/main" id="{A79FCB43-A072-314C-982D-D18738A06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 name="Group 4">
            <a:extLst>
              <a:ext uri="{FF2B5EF4-FFF2-40B4-BE49-F238E27FC236}">
                <a16:creationId xmlns:a16="http://schemas.microsoft.com/office/drawing/2014/main" id="{3A59BFD7-0538-3F4C-9B66-151B59193F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DFE7255F-08D7-0543-B7A8-05A644BAAA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B5D0A33-9D8E-DC4A-AAD3-0118A68AFF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8FBE8C-84B5-D040-AE2F-DA3B3D98CA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FF7C36-D88E-D546-9754-3171CEF30E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7935DB-870C-9440-B21A-1F85D1A45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807546-9349-5141-B9C1-0DF01D6FAD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E85DED5-8169-7846-8495-F33A35B29B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163FDC-F6A1-3144-8876-7D7E891114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7F2A37-8660-2B4B-93B0-99536C4DBB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1FA0DE-5FD1-DA49-B146-DF7DD96C95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1D77C1-7099-E848-B8D7-A01765BE72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2F05DE-4364-3140-AA95-CF25639CC2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E398DF-4E27-3B47-A287-912F4156B5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C14ED90-3D0D-874C-9753-980DC9BC5E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1EF8179-F55D-C74C-831D-178B13D6D4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2F904F-0B99-2F44-92E1-2DCA163D1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877895-DB09-B645-9D78-6300DEC58E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CFDEF04-4375-CA4E-AD97-219DA30B25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05D3BF-053A-9944-86A0-A778A53769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2EA171-76CC-7C4A-B2BE-F328005AEB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A370425-9808-4240-8F2C-AE6BF83448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F1562BA-D872-C644-86FD-BB43F74947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5E67D1-8FE6-3048-B8E8-97690FB473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237E9E-AFA2-BD4E-BF4E-3DC0DF2495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BFBFED4-6D2F-0742-BC51-F6C5617F24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2758D8B-0DF9-2D43-B3B8-CE9B9567AC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A1680C-39A2-6E4A-92F9-171AA00284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B0F27B-9D11-8A4D-B1A8-3D5B0CE889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1DE8535-C090-694E-B973-083A388076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reeform: Shape 190">
            <a:extLst>
              <a:ext uri="{FF2B5EF4-FFF2-40B4-BE49-F238E27FC236}">
                <a16:creationId xmlns:a16="http://schemas.microsoft.com/office/drawing/2014/main" id="{03888F94-1E0A-574B-87B2-33FB55BA4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6" name="Freeform: Shape 192">
            <a:extLst>
              <a:ext uri="{FF2B5EF4-FFF2-40B4-BE49-F238E27FC236}">
                <a16:creationId xmlns:a16="http://schemas.microsoft.com/office/drawing/2014/main" id="{C61DF422-D558-BE4A-9E01-C3F091D1A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7" name="Rectangle 36">
            <a:extLst>
              <a:ext uri="{FF2B5EF4-FFF2-40B4-BE49-F238E27FC236}">
                <a16:creationId xmlns:a16="http://schemas.microsoft.com/office/drawing/2014/main" id="{FD219A4B-2A6E-0041-8963-5A3F349F3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8" name="Group 37">
            <a:extLst>
              <a:ext uri="{FF2B5EF4-FFF2-40B4-BE49-F238E27FC236}">
                <a16:creationId xmlns:a16="http://schemas.microsoft.com/office/drawing/2014/main" id="{1E9C5BD6-3575-BF42-AE87-426CFA3608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9" name="Straight Connector 38">
              <a:extLst>
                <a:ext uri="{FF2B5EF4-FFF2-40B4-BE49-F238E27FC236}">
                  <a16:creationId xmlns:a16="http://schemas.microsoft.com/office/drawing/2014/main" id="{F7DB8B30-44D7-D24B-A85D-8C3626B3E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015A9B8-6BA2-E04E-AFED-4560211D52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408D284-E3E6-1A4A-BF11-F1B0B8F29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6F53C15-602A-3746-847E-FC910A5F2B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737401D-2BE8-2D42-9171-EFEA574CF2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8C46D47-50B8-F14C-8451-36F8E3AD88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E9DA816-D274-8C40-88EE-307C30B23D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B3504EC-BF21-0C4A-A58C-21FA1DE55A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B407F1D-5E19-174A-8D9A-7C25FB2DBD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BF04BCC-86A7-8C4A-90CB-0D9B53ED72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BD6E039-98C5-574D-A999-31ACBA5830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C097590-10E3-7647-95D7-B31A09D236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D5CF395-CAF1-ED46-A453-D4A9B5779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503F47D-1CED-4742-831F-9967A06585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AF0D321-F406-314A-BD25-65328511B8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743B347-A216-F643-BB10-FC0C79E6FE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DFF38E6-7D5B-6645-ACDE-B63F1BD46F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A656446-8BBD-E74C-9F55-EE60BFD8A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27AC33C-9116-A648-B79E-1D66CF811C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1608C6D-BCA1-3744-A804-1B468F7932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3A0F835-AE95-3147-8A80-64E21C964B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3F8A99C-BDD2-DE42-9C11-4B2123C93F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37B3F3A-6FA2-3946-9B23-2B67C8748A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1268C6-E215-C147-A903-49BA99A905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BB30218-044A-8B45-9000-27912279CD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86DD979-9EAF-3046-A90D-DDE946A8F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E4728C3-C9F3-E64D-996A-09105877C5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2A4A23A-0E9C-1343-A9A4-553CFD3A26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C199A2F-9174-104B-B786-F84103E5FE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8" name="Freeform: Shape 227">
            <a:extLst>
              <a:ext uri="{FF2B5EF4-FFF2-40B4-BE49-F238E27FC236}">
                <a16:creationId xmlns:a16="http://schemas.microsoft.com/office/drawing/2014/main" id="{A611CE1F-7D2A-214A-AE11-DE77F9EC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F4B76C57-C138-904A-82B2-F80F16C488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0" name="Straight Connector 69">
              <a:extLst>
                <a:ext uri="{FF2B5EF4-FFF2-40B4-BE49-F238E27FC236}">
                  <a16:creationId xmlns:a16="http://schemas.microsoft.com/office/drawing/2014/main" id="{8E17C287-C078-DC48-967D-510DE770D5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404B534-3E91-7B42-9122-40699EBAD5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EA55263-44E5-C147-AD41-A53159DF31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F5220C3-8C22-C242-875B-149830B04E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942DABD-65BB-8449-9A1F-39803F20E9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C82AF70-5821-4244-985B-D4B14F1D14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4DBDDC3-DFE1-634D-A66D-B647624F7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7CB4B3-F242-D140-A905-1EDF33A3CC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81F82ED-58E6-8642-90EE-4C495E669C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55EFC53-9AE6-5C48-94AF-8FB6A93ABE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457FAAB-6046-DB41-B596-5489EE0A63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219B441-55F2-2E4E-B093-FDF694FF6E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3166F01-24FF-8C40-BA71-B92F403CBE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602EA9-DEE9-1B49-B8DE-53B5CEE7EF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DAA997F-3FC0-634F-B5F0-6299254BD2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879AF84-358E-FE4C-B88C-987CCA9ABF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DE8C0AE-357E-2846-824B-256DC4EF4A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D1116E5-7163-AC4C-86D5-D905A4310E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BFCB095-000F-DE49-8821-B8B733C5DC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698EA90-1282-D94A-AC4A-98C5FA1560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FA5C475-8AD3-5841-8401-668A09F8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A8AC196-879A-7442-8255-73010D2E1F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84CBDE9-D7B9-4C4D-A067-8D2F30B64B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12EBBD4-05FC-8944-9324-FCD9F3236D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0A61C37-5AAA-2F4F-9016-37D2DE7919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28E9C39-E28E-7040-8401-18D995219C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729FA37-9694-DB45-82B0-D06C487FEF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446D009-ADFA-3543-890F-44137BB10A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96EDC7-8DE7-1B42-84A9-EA0B142F38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99" name="Rectangle 98">
            <a:extLst>
              <a:ext uri="{FF2B5EF4-FFF2-40B4-BE49-F238E27FC236}">
                <a16:creationId xmlns:a16="http://schemas.microsoft.com/office/drawing/2014/main" id="{22CBC686-E033-5E49-A657-9E42308B0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0" name="Rectangle 99">
            <a:extLst>
              <a:ext uri="{FF2B5EF4-FFF2-40B4-BE49-F238E27FC236}">
                <a16:creationId xmlns:a16="http://schemas.microsoft.com/office/drawing/2014/main" id="{208C305D-6E10-5C4F-BCF5-0D1D30A5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1" name="Rectangle 100">
            <a:extLst>
              <a:ext uri="{FF2B5EF4-FFF2-40B4-BE49-F238E27FC236}">
                <a16:creationId xmlns:a16="http://schemas.microsoft.com/office/drawing/2014/main" id="{24E9670E-1D9F-B445-A2F1-809C7E9D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2" name="Right Triangle 101">
            <a:extLst>
              <a:ext uri="{FF2B5EF4-FFF2-40B4-BE49-F238E27FC236}">
                <a16:creationId xmlns:a16="http://schemas.microsoft.com/office/drawing/2014/main" id="{BF21BA32-6F2F-3D4A-840D-6FBDD080E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 name="Group 102">
            <a:extLst>
              <a:ext uri="{FF2B5EF4-FFF2-40B4-BE49-F238E27FC236}">
                <a16:creationId xmlns:a16="http://schemas.microsoft.com/office/drawing/2014/main" id="{00C17F0C-8947-FF4E-ABCB-2C9AA13B05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4" name="Straight Connector 103">
              <a:extLst>
                <a:ext uri="{FF2B5EF4-FFF2-40B4-BE49-F238E27FC236}">
                  <a16:creationId xmlns:a16="http://schemas.microsoft.com/office/drawing/2014/main" id="{A514EB5E-1D1A-404E-ADB4-E353565A48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DFAAECE-9D02-E447-964C-9DB7EEE7C1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1FD5F7C-F4CA-BE44-9C20-C2DD420E8A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AD05AAC-11CE-3A4C-BB67-9D3B556704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68B859D-BD96-904D-B8FB-41B91337FD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8C39296-302A-6244-B52A-1493B5A899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4E3C4E-369A-1A4E-B964-BEE9128B13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D31B0F4-7685-5044-BB25-45D076603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EA766EA-F587-0C40-AE3C-481B5EE2A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2CB2618-FE9C-8848-A120-79488381D5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E3A2E56-029D-9D45-9452-DD02801F93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8703E6F-EEBE-FE4E-8BA0-B3EEEE6A02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FCA213B-B4DC-724A-B465-BC017F385A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A315177-E893-6F44-A3D5-853E3BC32D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74B49AB-4F8F-E847-B604-D1F8945D89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F398AD2-18AE-A745-BBB9-F5461B0D9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5E63759-451F-AE4F-82D7-D63A2E87F5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D519B39-C729-1B49-93F5-BBEC65DC1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E75A649-8555-7948-96BE-5B3DACEC03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FAB42C5-1E3A-F149-8917-2574EAF01F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1D19DD7-069E-B146-9F36-2AB48CC1B7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572301E-F54B-DC42-9579-93638B0215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5A38373-094B-1041-BF40-984484A87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F943674-D7FE-E64E-B39A-8B2EBB257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0B2DE69-F639-4348-86E5-6460D12C75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6101A46-9E16-1442-9E6D-D534DCA0AB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79C9555-30CB-FD41-8078-E6C0041A4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8626D16-A35A-D644-9177-700214E08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E0716FE-972E-4E49-8D4E-5D3908A84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3" name="Title 1">
            <a:extLst>
              <a:ext uri="{FF2B5EF4-FFF2-40B4-BE49-F238E27FC236}">
                <a16:creationId xmlns:a16="http://schemas.microsoft.com/office/drawing/2014/main" id="{348C7DA6-B8BA-8F41-8CF5-B815E96B0428}"/>
              </a:ext>
            </a:extLst>
          </p:cNvPr>
          <p:cNvSpPr txBox="1">
            <a:spLocks/>
          </p:cNvSpPr>
          <p:nvPr/>
        </p:nvSpPr>
        <p:spPr>
          <a:xfrm>
            <a:off x="188030" y="961796"/>
            <a:ext cx="4716378" cy="5531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VALUES</a:t>
            </a:r>
          </a:p>
          <a:p>
            <a:r>
              <a:rPr lang="en-GB" sz="2400" dirty="0"/>
              <a:t>List of Personal Values</a:t>
            </a:r>
          </a:p>
          <a:p>
            <a:endParaRPr lang="en-US" dirty="0"/>
          </a:p>
        </p:txBody>
      </p:sp>
      <p:sp>
        <p:nvSpPr>
          <p:cNvPr id="134" name="Flowchart: Document 8">
            <a:extLst>
              <a:ext uri="{FF2B5EF4-FFF2-40B4-BE49-F238E27FC236}">
                <a16:creationId xmlns:a16="http://schemas.microsoft.com/office/drawing/2014/main" id="{B264CB70-FF9E-514C-8F96-0EE44A2FF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9" name="TextBox 138">
            <a:extLst>
              <a:ext uri="{FF2B5EF4-FFF2-40B4-BE49-F238E27FC236}">
                <a16:creationId xmlns:a16="http://schemas.microsoft.com/office/drawing/2014/main" id="{02E09F92-CF5E-4649-8BCB-30FCF43B6964}"/>
              </a:ext>
            </a:extLst>
          </p:cNvPr>
          <p:cNvSpPr txBox="1"/>
          <p:nvPr/>
        </p:nvSpPr>
        <p:spPr>
          <a:xfrm>
            <a:off x="5188676" y="259498"/>
            <a:ext cx="2768226" cy="7017306"/>
          </a:xfrm>
          <a:prstGeom prst="rect">
            <a:avLst/>
          </a:prstGeom>
          <a:noFill/>
        </p:spPr>
        <p:txBody>
          <a:bodyPr wrap="square" rtlCol="0">
            <a:spAutoFit/>
          </a:bodyPr>
          <a:lstStyle/>
          <a:p>
            <a:pPr algn="l"/>
            <a:r>
              <a:rPr lang="en-GB" b="0" i="0" u="none" strike="noStrike" dirty="0">
                <a:solidFill>
                  <a:srgbClr val="00B050"/>
                </a:solidFill>
                <a:effectLst/>
              </a:rPr>
              <a:t>Authenticity</a:t>
            </a:r>
          </a:p>
          <a:p>
            <a:pPr algn="l"/>
            <a:endParaRPr lang="en-GB" b="0" i="0" u="none" strike="noStrike" dirty="0">
              <a:solidFill>
                <a:srgbClr val="00B050"/>
              </a:solidFill>
              <a:effectLst/>
            </a:endParaRPr>
          </a:p>
          <a:p>
            <a:pPr algn="l"/>
            <a:r>
              <a:rPr lang="en-GB" b="0" i="0" u="none" strike="noStrike" dirty="0">
                <a:solidFill>
                  <a:srgbClr val="00B050"/>
                </a:solidFill>
                <a:effectLst/>
              </a:rPr>
              <a:t>Achievement</a:t>
            </a:r>
          </a:p>
          <a:p>
            <a:pPr algn="l"/>
            <a:endParaRPr lang="en-GB" b="0" i="0" u="none" strike="noStrike" dirty="0">
              <a:solidFill>
                <a:srgbClr val="00B050"/>
              </a:solidFill>
              <a:effectLst/>
            </a:endParaRPr>
          </a:p>
          <a:p>
            <a:pPr algn="l"/>
            <a:r>
              <a:rPr lang="en-GB" b="0" i="0" u="none" strike="noStrike" dirty="0">
                <a:solidFill>
                  <a:srgbClr val="00B050"/>
                </a:solidFill>
                <a:effectLst/>
              </a:rPr>
              <a:t>Adventure</a:t>
            </a:r>
          </a:p>
          <a:p>
            <a:pPr algn="l"/>
            <a:endParaRPr lang="en-GB" b="0" i="0" u="none" strike="noStrike" dirty="0">
              <a:solidFill>
                <a:srgbClr val="00B050"/>
              </a:solidFill>
              <a:effectLst/>
            </a:endParaRPr>
          </a:p>
          <a:p>
            <a:pPr algn="l"/>
            <a:r>
              <a:rPr lang="en-GB" b="0" i="0" u="none" strike="noStrike" dirty="0">
                <a:solidFill>
                  <a:srgbClr val="00B050"/>
                </a:solidFill>
                <a:effectLst/>
              </a:rPr>
              <a:t>Authority</a:t>
            </a:r>
          </a:p>
          <a:p>
            <a:pPr algn="l"/>
            <a:endParaRPr lang="en-GB" b="0" i="0" u="none" strike="noStrike" dirty="0">
              <a:solidFill>
                <a:srgbClr val="00B050"/>
              </a:solidFill>
              <a:effectLst/>
            </a:endParaRPr>
          </a:p>
          <a:p>
            <a:pPr algn="l"/>
            <a:r>
              <a:rPr lang="en-GB" b="0" i="0" u="none" strike="noStrike" dirty="0">
                <a:solidFill>
                  <a:srgbClr val="00B050"/>
                </a:solidFill>
                <a:effectLst/>
              </a:rPr>
              <a:t>Autonomy</a:t>
            </a:r>
          </a:p>
          <a:p>
            <a:pPr algn="l"/>
            <a:endParaRPr lang="en-GB" b="0" i="0" u="none" strike="noStrike" dirty="0">
              <a:solidFill>
                <a:srgbClr val="00B050"/>
              </a:solidFill>
              <a:effectLst/>
            </a:endParaRPr>
          </a:p>
          <a:p>
            <a:pPr algn="l"/>
            <a:r>
              <a:rPr lang="en-GB" b="0" i="0" u="none" strike="noStrike" dirty="0">
                <a:solidFill>
                  <a:srgbClr val="00B050"/>
                </a:solidFill>
                <a:effectLst/>
              </a:rPr>
              <a:t>Balance</a:t>
            </a:r>
          </a:p>
          <a:p>
            <a:pPr algn="l"/>
            <a:endParaRPr lang="en-GB" b="0" i="0" u="none" strike="noStrike" dirty="0">
              <a:solidFill>
                <a:srgbClr val="00B050"/>
              </a:solidFill>
              <a:effectLst/>
            </a:endParaRPr>
          </a:p>
          <a:p>
            <a:pPr algn="l"/>
            <a:r>
              <a:rPr lang="en-GB" b="0" i="0" u="none" strike="noStrike" dirty="0">
                <a:solidFill>
                  <a:srgbClr val="00B050"/>
                </a:solidFill>
                <a:effectLst/>
              </a:rPr>
              <a:t>Beauty</a:t>
            </a:r>
          </a:p>
          <a:p>
            <a:pPr algn="l"/>
            <a:endParaRPr lang="en-GB" b="0" i="0" u="none" strike="noStrike" dirty="0">
              <a:solidFill>
                <a:srgbClr val="00B050"/>
              </a:solidFill>
              <a:effectLst/>
            </a:endParaRPr>
          </a:p>
          <a:p>
            <a:pPr algn="l"/>
            <a:r>
              <a:rPr lang="en-GB" b="0" i="0" u="none" strike="noStrike" dirty="0">
                <a:solidFill>
                  <a:srgbClr val="00B050"/>
                </a:solidFill>
                <a:effectLst/>
              </a:rPr>
              <a:t>Boldness</a:t>
            </a:r>
          </a:p>
          <a:p>
            <a:pPr algn="l"/>
            <a:endParaRPr lang="en-GB" b="0" i="0" u="none" strike="noStrike" dirty="0">
              <a:solidFill>
                <a:srgbClr val="00B050"/>
              </a:solidFill>
              <a:effectLst/>
            </a:endParaRPr>
          </a:p>
          <a:p>
            <a:pPr algn="l"/>
            <a:r>
              <a:rPr lang="en-GB" b="0" i="0" u="none" strike="noStrike" dirty="0">
                <a:solidFill>
                  <a:srgbClr val="00B050"/>
                </a:solidFill>
                <a:effectLst/>
              </a:rPr>
              <a:t>Compassion</a:t>
            </a:r>
          </a:p>
          <a:p>
            <a:pPr algn="l"/>
            <a:endParaRPr lang="en-GB" b="0" i="0" u="none" strike="noStrike" dirty="0">
              <a:solidFill>
                <a:srgbClr val="00B050"/>
              </a:solidFill>
              <a:effectLst/>
            </a:endParaRPr>
          </a:p>
          <a:p>
            <a:pPr algn="l"/>
            <a:r>
              <a:rPr lang="en-GB" b="0" i="0" u="none" strike="noStrike" dirty="0">
                <a:solidFill>
                  <a:srgbClr val="00B050"/>
                </a:solidFill>
                <a:effectLst/>
              </a:rPr>
              <a:t>Challenge</a:t>
            </a:r>
          </a:p>
          <a:p>
            <a:pPr algn="l"/>
            <a:endParaRPr lang="en-GB" b="0" i="0" u="none" strike="noStrike" dirty="0">
              <a:solidFill>
                <a:srgbClr val="00B050"/>
              </a:solidFill>
              <a:effectLst/>
            </a:endParaRPr>
          </a:p>
          <a:p>
            <a:pPr algn="l"/>
            <a:r>
              <a:rPr lang="en-GB" b="0" i="0" u="none" strike="noStrike" dirty="0">
                <a:solidFill>
                  <a:srgbClr val="00B050"/>
                </a:solidFill>
                <a:effectLst/>
              </a:rPr>
              <a:t>Citizenship</a:t>
            </a:r>
          </a:p>
          <a:p>
            <a:pPr algn="l"/>
            <a:endParaRPr lang="en-GB" b="0" i="0" u="none" strike="noStrike" dirty="0">
              <a:solidFill>
                <a:srgbClr val="00B050"/>
              </a:solidFill>
              <a:effectLst/>
            </a:endParaRPr>
          </a:p>
          <a:p>
            <a:pPr algn="l"/>
            <a:r>
              <a:rPr lang="en-GB" b="0" i="0" u="none" strike="noStrike" dirty="0">
                <a:solidFill>
                  <a:srgbClr val="00B050"/>
                </a:solidFill>
                <a:effectLst/>
              </a:rPr>
              <a:t>Community</a:t>
            </a:r>
          </a:p>
          <a:p>
            <a:br>
              <a:rPr lang="en-GB" dirty="0"/>
            </a:br>
            <a:endParaRPr lang="en-GB" dirty="0"/>
          </a:p>
        </p:txBody>
      </p:sp>
      <p:pic>
        <p:nvPicPr>
          <p:cNvPr id="3" name="Picture 2" descr="A logo with purple and green flowers&#10;&#10;Description automatically generated">
            <a:extLst>
              <a:ext uri="{FF2B5EF4-FFF2-40B4-BE49-F238E27FC236}">
                <a16:creationId xmlns:a16="http://schemas.microsoft.com/office/drawing/2014/main" id="{C717C5C9-89E3-DD69-8855-70FBAFDC6D05}"/>
              </a:ext>
            </a:extLst>
          </p:cNvPr>
          <p:cNvPicPr>
            <a:picLocks noChangeAspect="1"/>
          </p:cNvPicPr>
          <p:nvPr/>
        </p:nvPicPr>
        <p:blipFill>
          <a:blip r:embed="rId4"/>
          <a:stretch>
            <a:fillRect/>
          </a:stretch>
        </p:blipFill>
        <p:spPr>
          <a:xfrm>
            <a:off x="-692374" y="-1484648"/>
            <a:ext cx="4762500" cy="4762500"/>
          </a:xfrm>
          <a:prstGeom prst="rect">
            <a:avLst/>
          </a:prstGeom>
        </p:spPr>
      </p:pic>
      <p:sp>
        <p:nvSpPr>
          <p:cNvPr id="135" name="TextBox 134">
            <a:extLst>
              <a:ext uri="{FF2B5EF4-FFF2-40B4-BE49-F238E27FC236}">
                <a16:creationId xmlns:a16="http://schemas.microsoft.com/office/drawing/2014/main" id="{4939E52C-B513-A124-2B65-6C68EAC12DA7}"/>
              </a:ext>
            </a:extLst>
          </p:cNvPr>
          <p:cNvSpPr txBox="1"/>
          <p:nvPr/>
        </p:nvSpPr>
        <p:spPr>
          <a:xfrm>
            <a:off x="7409687" y="238390"/>
            <a:ext cx="2986087" cy="6740307"/>
          </a:xfrm>
          <a:prstGeom prst="rect">
            <a:avLst/>
          </a:prstGeom>
          <a:noFill/>
        </p:spPr>
        <p:txBody>
          <a:bodyPr wrap="square" rtlCol="0">
            <a:spAutoFit/>
          </a:bodyPr>
          <a:lstStyle/>
          <a:p>
            <a:pPr algn="l"/>
            <a:r>
              <a:rPr lang="en-GB" b="0" i="0" u="none" strike="noStrike" dirty="0">
                <a:solidFill>
                  <a:srgbClr val="00B050"/>
                </a:solidFill>
                <a:effectLst/>
              </a:rPr>
              <a:t>Competency</a:t>
            </a:r>
          </a:p>
          <a:p>
            <a:pPr algn="l"/>
            <a:endParaRPr lang="en-GB" b="0" i="0" u="none" strike="noStrike" dirty="0">
              <a:solidFill>
                <a:srgbClr val="00B050"/>
              </a:solidFill>
              <a:effectLst/>
            </a:endParaRPr>
          </a:p>
          <a:p>
            <a:pPr algn="l"/>
            <a:r>
              <a:rPr lang="en-GB" b="0" i="0" u="none" strike="noStrike" dirty="0">
                <a:solidFill>
                  <a:srgbClr val="00B050"/>
                </a:solidFill>
                <a:effectLst/>
              </a:rPr>
              <a:t>Contribution</a:t>
            </a:r>
          </a:p>
          <a:p>
            <a:pPr algn="l"/>
            <a:endParaRPr lang="en-GB" b="0" i="0" u="none" strike="noStrike" dirty="0">
              <a:solidFill>
                <a:srgbClr val="00B050"/>
              </a:solidFill>
              <a:effectLst/>
            </a:endParaRPr>
          </a:p>
          <a:p>
            <a:pPr algn="l"/>
            <a:r>
              <a:rPr lang="en-GB" b="0" i="0" u="none" strike="noStrike" dirty="0">
                <a:solidFill>
                  <a:srgbClr val="00B050"/>
                </a:solidFill>
                <a:effectLst/>
              </a:rPr>
              <a:t>Creativity</a:t>
            </a:r>
          </a:p>
          <a:p>
            <a:pPr algn="l"/>
            <a:endParaRPr lang="en-GB" b="0" i="0" u="none" strike="noStrike" dirty="0">
              <a:solidFill>
                <a:srgbClr val="00B050"/>
              </a:solidFill>
              <a:effectLst/>
            </a:endParaRPr>
          </a:p>
          <a:p>
            <a:pPr algn="l"/>
            <a:r>
              <a:rPr lang="en-GB" b="0" i="0" u="none" strike="noStrike" dirty="0">
                <a:solidFill>
                  <a:srgbClr val="00B050"/>
                </a:solidFill>
                <a:effectLst/>
              </a:rPr>
              <a:t>Curiosity</a:t>
            </a:r>
          </a:p>
          <a:p>
            <a:pPr algn="l"/>
            <a:endParaRPr lang="en-GB" b="0" i="0" u="none" strike="noStrike" dirty="0">
              <a:solidFill>
                <a:srgbClr val="00B050"/>
              </a:solidFill>
              <a:effectLst/>
            </a:endParaRPr>
          </a:p>
          <a:p>
            <a:pPr algn="l"/>
            <a:r>
              <a:rPr lang="en-GB" b="0" i="0" u="none" strike="noStrike" dirty="0">
                <a:solidFill>
                  <a:srgbClr val="00B050"/>
                </a:solidFill>
                <a:effectLst/>
              </a:rPr>
              <a:t>Determination</a:t>
            </a:r>
          </a:p>
          <a:p>
            <a:pPr algn="l"/>
            <a:endParaRPr lang="en-GB" b="0" i="0" u="none" strike="noStrike" dirty="0">
              <a:solidFill>
                <a:srgbClr val="00B050"/>
              </a:solidFill>
              <a:effectLst/>
            </a:endParaRPr>
          </a:p>
          <a:p>
            <a:pPr algn="l"/>
            <a:r>
              <a:rPr lang="en-GB" b="0" i="0" u="none" strike="noStrike" dirty="0">
                <a:solidFill>
                  <a:srgbClr val="00B050"/>
                </a:solidFill>
                <a:effectLst/>
              </a:rPr>
              <a:t>Fairness</a:t>
            </a:r>
          </a:p>
          <a:p>
            <a:pPr algn="l"/>
            <a:endParaRPr lang="en-GB" b="0" i="0" u="none" strike="noStrike" dirty="0">
              <a:solidFill>
                <a:srgbClr val="00B050"/>
              </a:solidFill>
              <a:effectLst/>
            </a:endParaRPr>
          </a:p>
          <a:p>
            <a:pPr algn="l"/>
            <a:r>
              <a:rPr lang="en-GB" b="0" i="0" u="none" strike="noStrike" dirty="0">
                <a:solidFill>
                  <a:srgbClr val="00B050"/>
                </a:solidFill>
                <a:effectLst/>
              </a:rPr>
              <a:t>Faith</a:t>
            </a:r>
          </a:p>
          <a:p>
            <a:pPr algn="l"/>
            <a:endParaRPr lang="en-GB" b="0" i="0" u="none" strike="noStrike" dirty="0">
              <a:solidFill>
                <a:srgbClr val="00B050"/>
              </a:solidFill>
              <a:effectLst/>
            </a:endParaRPr>
          </a:p>
          <a:p>
            <a:pPr algn="l"/>
            <a:r>
              <a:rPr lang="en-GB" b="0" i="0" u="none" strike="noStrike" dirty="0">
                <a:solidFill>
                  <a:srgbClr val="00B050"/>
                </a:solidFill>
                <a:effectLst/>
              </a:rPr>
              <a:t>Fame</a:t>
            </a:r>
          </a:p>
          <a:p>
            <a:pPr algn="l"/>
            <a:endParaRPr lang="en-GB" b="0" i="0" u="none" strike="noStrike" dirty="0">
              <a:solidFill>
                <a:srgbClr val="00B050"/>
              </a:solidFill>
              <a:effectLst/>
            </a:endParaRPr>
          </a:p>
          <a:p>
            <a:pPr algn="l"/>
            <a:r>
              <a:rPr lang="en-GB" dirty="0">
                <a:solidFill>
                  <a:srgbClr val="00B050"/>
                </a:solidFill>
              </a:rPr>
              <a:t>F</a:t>
            </a:r>
            <a:r>
              <a:rPr lang="en-GB" b="0" i="0" u="none" strike="noStrike" dirty="0">
                <a:solidFill>
                  <a:srgbClr val="00B050"/>
                </a:solidFill>
                <a:effectLst/>
              </a:rPr>
              <a:t>riendships</a:t>
            </a:r>
          </a:p>
          <a:p>
            <a:pPr algn="l"/>
            <a:endParaRPr lang="en-GB" b="0" i="0" u="none" strike="noStrike" dirty="0">
              <a:solidFill>
                <a:srgbClr val="00B050"/>
              </a:solidFill>
              <a:effectLst/>
            </a:endParaRPr>
          </a:p>
          <a:p>
            <a:pPr algn="l"/>
            <a:r>
              <a:rPr lang="en-GB" b="0" i="0" u="none" strike="noStrike" dirty="0">
                <a:solidFill>
                  <a:srgbClr val="00B050"/>
                </a:solidFill>
                <a:effectLst/>
              </a:rPr>
              <a:t>Fun</a:t>
            </a:r>
          </a:p>
          <a:p>
            <a:pPr algn="l"/>
            <a:endParaRPr lang="en-GB" b="0" i="0" u="none" strike="noStrike" dirty="0">
              <a:solidFill>
                <a:srgbClr val="00B050"/>
              </a:solidFill>
              <a:effectLst/>
            </a:endParaRPr>
          </a:p>
          <a:p>
            <a:pPr algn="l"/>
            <a:r>
              <a:rPr lang="en-GB" b="0" i="0" u="none" strike="noStrike" dirty="0">
                <a:solidFill>
                  <a:srgbClr val="00B050"/>
                </a:solidFill>
                <a:effectLst/>
              </a:rPr>
              <a:t>Growth</a:t>
            </a:r>
          </a:p>
          <a:p>
            <a:pPr algn="l"/>
            <a:endParaRPr lang="en-GB" b="0" i="0" u="none" strike="noStrike" dirty="0">
              <a:solidFill>
                <a:srgbClr val="00B050"/>
              </a:solidFill>
              <a:effectLst/>
            </a:endParaRPr>
          </a:p>
          <a:p>
            <a:pPr algn="l"/>
            <a:r>
              <a:rPr lang="en-GB" b="0" i="0" u="none" strike="noStrike" dirty="0">
                <a:solidFill>
                  <a:srgbClr val="00B050"/>
                </a:solidFill>
                <a:effectLst/>
              </a:rPr>
              <a:t>Happiness</a:t>
            </a:r>
          </a:p>
          <a:p>
            <a:endParaRPr lang="en-US" dirty="0"/>
          </a:p>
        </p:txBody>
      </p:sp>
      <p:sp>
        <p:nvSpPr>
          <p:cNvPr id="140" name="TextBox 139">
            <a:extLst>
              <a:ext uri="{FF2B5EF4-FFF2-40B4-BE49-F238E27FC236}">
                <a16:creationId xmlns:a16="http://schemas.microsoft.com/office/drawing/2014/main" id="{2F621DB2-BD19-5E24-DE1F-CD30F367D206}"/>
              </a:ext>
            </a:extLst>
          </p:cNvPr>
          <p:cNvSpPr txBox="1"/>
          <p:nvPr/>
        </p:nvSpPr>
        <p:spPr>
          <a:xfrm>
            <a:off x="9644063" y="365125"/>
            <a:ext cx="2257532" cy="3970318"/>
          </a:xfrm>
          <a:prstGeom prst="rect">
            <a:avLst/>
          </a:prstGeom>
          <a:noFill/>
        </p:spPr>
        <p:txBody>
          <a:bodyPr wrap="square" rtlCol="0">
            <a:spAutoFit/>
          </a:bodyPr>
          <a:lstStyle/>
          <a:p>
            <a:pPr algn="l"/>
            <a:r>
              <a:rPr lang="en-GB" b="0" i="0" u="none" strike="noStrike" dirty="0">
                <a:solidFill>
                  <a:srgbClr val="00B050"/>
                </a:solidFill>
                <a:effectLst/>
              </a:rPr>
              <a:t>Honesty</a:t>
            </a:r>
          </a:p>
          <a:p>
            <a:pPr algn="l"/>
            <a:endParaRPr lang="en-GB" b="0" i="0" u="none" strike="noStrike" dirty="0">
              <a:solidFill>
                <a:srgbClr val="00B050"/>
              </a:solidFill>
              <a:effectLst/>
            </a:endParaRPr>
          </a:p>
          <a:p>
            <a:pPr algn="l"/>
            <a:r>
              <a:rPr lang="en-GB" b="0" i="0" u="none" strike="noStrike" dirty="0">
                <a:solidFill>
                  <a:srgbClr val="00B050"/>
                </a:solidFill>
                <a:effectLst/>
              </a:rPr>
              <a:t>Humour</a:t>
            </a:r>
          </a:p>
          <a:p>
            <a:pPr algn="l"/>
            <a:endParaRPr lang="en-GB" b="0" i="0" u="none" strike="noStrike" dirty="0">
              <a:solidFill>
                <a:srgbClr val="00B050"/>
              </a:solidFill>
              <a:effectLst/>
            </a:endParaRPr>
          </a:p>
          <a:p>
            <a:pPr algn="l"/>
            <a:r>
              <a:rPr lang="en-GB" b="0" i="0" u="none" strike="noStrike" dirty="0">
                <a:solidFill>
                  <a:srgbClr val="00B050"/>
                </a:solidFill>
                <a:effectLst/>
              </a:rPr>
              <a:t>Influence</a:t>
            </a:r>
          </a:p>
          <a:p>
            <a:pPr algn="l"/>
            <a:endParaRPr lang="en-GB" b="0" i="0" u="none" strike="noStrike" dirty="0">
              <a:solidFill>
                <a:srgbClr val="00B050"/>
              </a:solidFill>
              <a:effectLst/>
            </a:endParaRPr>
          </a:p>
          <a:p>
            <a:pPr algn="l"/>
            <a:r>
              <a:rPr lang="en-GB" b="0" i="0" u="none" strike="noStrike" dirty="0">
                <a:solidFill>
                  <a:srgbClr val="00B050"/>
                </a:solidFill>
                <a:effectLst/>
              </a:rPr>
              <a:t>Inner Harmony</a:t>
            </a:r>
          </a:p>
          <a:p>
            <a:pPr algn="l"/>
            <a:endParaRPr lang="en-GB" b="0" i="0" u="none" strike="noStrike" dirty="0">
              <a:solidFill>
                <a:srgbClr val="00B050"/>
              </a:solidFill>
              <a:effectLst/>
            </a:endParaRPr>
          </a:p>
          <a:p>
            <a:pPr algn="l"/>
            <a:r>
              <a:rPr lang="en-GB" dirty="0">
                <a:solidFill>
                  <a:srgbClr val="00B050"/>
                </a:solidFill>
              </a:rPr>
              <a:t>J</a:t>
            </a:r>
            <a:r>
              <a:rPr lang="en-GB" b="0" i="0" u="none" strike="noStrike" dirty="0">
                <a:solidFill>
                  <a:srgbClr val="00B050"/>
                </a:solidFill>
                <a:effectLst/>
              </a:rPr>
              <a:t>ustice</a:t>
            </a:r>
          </a:p>
          <a:p>
            <a:pPr algn="l"/>
            <a:endParaRPr lang="en-GB" b="0" i="0" u="none" strike="noStrike" dirty="0">
              <a:solidFill>
                <a:srgbClr val="00B050"/>
              </a:solidFill>
              <a:effectLst/>
            </a:endParaRPr>
          </a:p>
          <a:p>
            <a:pPr algn="l"/>
            <a:r>
              <a:rPr lang="en-GB" b="0" i="0" u="none" strike="noStrike" dirty="0">
                <a:solidFill>
                  <a:srgbClr val="00B050"/>
                </a:solidFill>
                <a:effectLst/>
              </a:rPr>
              <a:t>Kindness</a:t>
            </a:r>
          </a:p>
          <a:p>
            <a:pPr algn="l"/>
            <a:endParaRPr lang="en-GB" b="0" i="0" u="none" strike="noStrike" dirty="0">
              <a:solidFill>
                <a:srgbClr val="00B050"/>
              </a:solidFill>
              <a:effectLst/>
            </a:endParaRPr>
          </a:p>
          <a:p>
            <a:pPr algn="l"/>
            <a:r>
              <a:rPr lang="en-GB" b="0" i="0" u="none" strike="noStrike" dirty="0">
                <a:solidFill>
                  <a:srgbClr val="00B050"/>
                </a:solidFill>
                <a:effectLst/>
              </a:rPr>
              <a:t>Knowledge</a:t>
            </a:r>
          </a:p>
          <a:p>
            <a:endParaRPr lang="en-US" dirty="0"/>
          </a:p>
        </p:txBody>
      </p:sp>
    </p:spTree>
    <p:extLst>
      <p:ext uri="{BB962C8B-B14F-4D97-AF65-F5344CB8AC3E}">
        <p14:creationId xmlns:p14="http://schemas.microsoft.com/office/powerpoint/2010/main" val="159484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D316E-CC70-2749-B675-ED8BDF5DB06B}"/>
              </a:ext>
            </a:extLst>
          </p:cNvPr>
          <p:cNvSpPr>
            <a:spLocks noGrp="1"/>
          </p:cNvSpPr>
          <p:nvPr>
            <p:ph type="title"/>
          </p:nvPr>
        </p:nvSpPr>
        <p:spPr/>
        <p:txBody>
          <a:bodyPr/>
          <a:lstStyle/>
          <a:p>
            <a:endParaRPr lang="en-US" dirty="0"/>
          </a:p>
        </p:txBody>
      </p:sp>
      <p:pic>
        <p:nvPicPr>
          <p:cNvPr id="137" name="Content Placeholder 136" descr="Shape&#10;&#10;Description automatically generated">
            <a:extLst>
              <a:ext uri="{FF2B5EF4-FFF2-40B4-BE49-F238E27FC236}">
                <a16:creationId xmlns:a16="http://schemas.microsoft.com/office/drawing/2014/main" id="{F6EC6172-5042-594B-A2BA-BD4C3EF925B4}"/>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789027" y="2910915"/>
            <a:ext cx="3155070" cy="3155070"/>
          </a:xfrm>
        </p:spPr>
      </p:pic>
      <p:sp>
        <p:nvSpPr>
          <p:cNvPr id="4" name="Rectangle 3">
            <a:extLst>
              <a:ext uri="{FF2B5EF4-FFF2-40B4-BE49-F238E27FC236}">
                <a16:creationId xmlns:a16="http://schemas.microsoft.com/office/drawing/2014/main" id="{A79FCB43-A072-314C-982D-D18738A06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 name="Group 4">
            <a:extLst>
              <a:ext uri="{FF2B5EF4-FFF2-40B4-BE49-F238E27FC236}">
                <a16:creationId xmlns:a16="http://schemas.microsoft.com/office/drawing/2014/main" id="{3A59BFD7-0538-3F4C-9B66-151B59193F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DFE7255F-08D7-0543-B7A8-05A644BAAA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B5D0A33-9D8E-DC4A-AAD3-0118A68AFF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8FBE8C-84B5-D040-AE2F-DA3B3D98CA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FF7C36-D88E-D546-9754-3171CEF30E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7935DB-870C-9440-B21A-1F85D1A45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807546-9349-5141-B9C1-0DF01D6FAD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E85DED5-8169-7846-8495-F33A35B29B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163FDC-F6A1-3144-8876-7D7E891114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7F2A37-8660-2B4B-93B0-99536C4DBB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1FA0DE-5FD1-DA49-B146-DF7DD96C95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1D77C1-7099-E848-B8D7-A01765BE72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2F05DE-4364-3140-AA95-CF25639CC2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E398DF-4E27-3B47-A287-912F4156B5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C14ED90-3D0D-874C-9753-980DC9BC5E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1EF8179-F55D-C74C-831D-178B13D6D4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2F904F-0B99-2F44-92E1-2DCA163D1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877895-DB09-B645-9D78-6300DEC58E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CFDEF04-4375-CA4E-AD97-219DA30B25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05D3BF-053A-9944-86A0-A778A53769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2EA171-76CC-7C4A-B2BE-F328005AEB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A370425-9808-4240-8F2C-AE6BF83448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F1562BA-D872-C644-86FD-BB43F74947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5E67D1-8FE6-3048-B8E8-97690FB473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237E9E-AFA2-BD4E-BF4E-3DC0DF2495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BFBFED4-6D2F-0742-BC51-F6C5617F24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2758D8B-0DF9-2D43-B3B8-CE9B9567AC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A1680C-39A2-6E4A-92F9-171AA00284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B0F27B-9D11-8A4D-B1A8-3D5B0CE889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1DE8535-C090-694E-B973-083A388076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reeform: Shape 190">
            <a:extLst>
              <a:ext uri="{FF2B5EF4-FFF2-40B4-BE49-F238E27FC236}">
                <a16:creationId xmlns:a16="http://schemas.microsoft.com/office/drawing/2014/main" id="{03888F94-1E0A-574B-87B2-33FB55BA4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6" name="Freeform: Shape 192">
            <a:extLst>
              <a:ext uri="{FF2B5EF4-FFF2-40B4-BE49-F238E27FC236}">
                <a16:creationId xmlns:a16="http://schemas.microsoft.com/office/drawing/2014/main" id="{C61DF422-D558-BE4A-9E01-C3F091D1A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7" name="Rectangle 36">
            <a:extLst>
              <a:ext uri="{FF2B5EF4-FFF2-40B4-BE49-F238E27FC236}">
                <a16:creationId xmlns:a16="http://schemas.microsoft.com/office/drawing/2014/main" id="{FD219A4B-2A6E-0041-8963-5A3F349F3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8" name="Group 37">
            <a:extLst>
              <a:ext uri="{FF2B5EF4-FFF2-40B4-BE49-F238E27FC236}">
                <a16:creationId xmlns:a16="http://schemas.microsoft.com/office/drawing/2014/main" id="{1E9C5BD6-3575-BF42-AE87-426CFA3608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9" name="Straight Connector 38">
              <a:extLst>
                <a:ext uri="{FF2B5EF4-FFF2-40B4-BE49-F238E27FC236}">
                  <a16:creationId xmlns:a16="http://schemas.microsoft.com/office/drawing/2014/main" id="{F7DB8B30-44D7-D24B-A85D-8C3626B3E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015A9B8-6BA2-E04E-AFED-4560211D52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408D284-E3E6-1A4A-BF11-F1B0B8F29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6F53C15-602A-3746-847E-FC910A5F2B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737401D-2BE8-2D42-9171-EFEA574CF2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8C46D47-50B8-F14C-8451-36F8E3AD88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E9DA816-D274-8C40-88EE-307C30B23D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B3504EC-BF21-0C4A-A58C-21FA1DE55A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B407F1D-5E19-174A-8D9A-7C25FB2DBD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BF04BCC-86A7-8C4A-90CB-0D9B53ED72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BD6E039-98C5-574D-A999-31ACBA5830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C097590-10E3-7647-95D7-B31A09D236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D5CF395-CAF1-ED46-A453-D4A9B5779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503F47D-1CED-4742-831F-9967A06585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AF0D321-F406-314A-BD25-65328511B8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743B347-A216-F643-BB10-FC0C79E6FE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DFF38E6-7D5B-6645-ACDE-B63F1BD46F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A656446-8BBD-E74C-9F55-EE60BFD8A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27AC33C-9116-A648-B79E-1D66CF811C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1608C6D-BCA1-3744-A804-1B468F7932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3A0F835-AE95-3147-8A80-64E21C964B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3F8A99C-BDD2-DE42-9C11-4B2123C93F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37B3F3A-6FA2-3946-9B23-2B67C8748A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1268C6-E215-C147-A903-49BA99A905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BB30218-044A-8B45-9000-27912279CD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86DD979-9EAF-3046-A90D-DDE946A8F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E4728C3-C9F3-E64D-996A-09105877C5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2A4A23A-0E9C-1343-A9A4-553CFD3A26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C199A2F-9174-104B-B786-F84103E5FE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8" name="Freeform: Shape 227">
            <a:extLst>
              <a:ext uri="{FF2B5EF4-FFF2-40B4-BE49-F238E27FC236}">
                <a16:creationId xmlns:a16="http://schemas.microsoft.com/office/drawing/2014/main" id="{A611CE1F-7D2A-214A-AE11-DE77F9EC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F4B76C57-C138-904A-82B2-F80F16C488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0" name="Straight Connector 69">
              <a:extLst>
                <a:ext uri="{FF2B5EF4-FFF2-40B4-BE49-F238E27FC236}">
                  <a16:creationId xmlns:a16="http://schemas.microsoft.com/office/drawing/2014/main" id="{8E17C287-C078-DC48-967D-510DE770D5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404B534-3E91-7B42-9122-40699EBAD5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EA55263-44E5-C147-AD41-A53159DF31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F5220C3-8C22-C242-875B-149830B04E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942DABD-65BB-8449-9A1F-39803F20E9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C82AF70-5821-4244-985B-D4B14F1D14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4DBDDC3-DFE1-634D-A66D-B647624F7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7CB4B3-F242-D140-A905-1EDF33A3CC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81F82ED-58E6-8642-90EE-4C495E669C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55EFC53-9AE6-5C48-94AF-8FB6A93ABE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457FAAB-6046-DB41-B596-5489EE0A63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219B441-55F2-2E4E-B093-FDF694FF6E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3166F01-24FF-8C40-BA71-B92F403CBE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602EA9-DEE9-1B49-B8DE-53B5CEE7EF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DAA997F-3FC0-634F-B5F0-6299254BD2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879AF84-358E-FE4C-B88C-987CCA9ABF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DE8C0AE-357E-2846-824B-256DC4EF4A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D1116E5-7163-AC4C-86D5-D905A4310E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BFCB095-000F-DE49-8821-B8B733C5DC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698EA90-1282-D94A-AC4A-98C5FA1560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FA5C475-8AD3-5841-8401-668A09F8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A8AC196-879A-7442-8255-73010D2E1F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84CBDE9-D7B9-4C4D-A067-8D2F30B64B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12EBBD4-05FC-8944-9324-FCD9F3236D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0A61C37-5AAA-2F4F-9016-37D2DE7919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28E9C39-E28E-7040-8401-18D995219C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729FA37-9694-DB45-82B0-D06C487FEF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446D009-ADFA-3543-890F-44137BB10A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96EDC7-8DE7-1B42-84A9-EA0B142F38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99" name="Rectangle 98">
            <a:extLst>
              <a:ext uri="{FF2B5EF4-FFF2-40B4-BE49-F238E27FC236}">
                <a16:creationId xmlns:a16="http://schemas.microsoft.com/office/drawing/2014/main" id="{22CBC686-E033-5E49-A657-9E42308B0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0" name="Rectangle 99">
            <a:extLst>
              <a:ext uri="{FF2B5EF4-FFF2-40B4-BE49-F238E27FC236}">
                <a16:creationId xmlns:a16="http://schemas.microsoft.com/office/drawing/2014/main" id="{208C305D-6E10-5C4F-BCF5-0D1D30A5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1" name="Rectangle 100">
            <a:extLst>
              <a:ext uri="{FF2B5EF4-FFF2-40B4-BE49-F238E27FC236}">
                <a16:creationId xmlns:a16="http://schemas.microsoft.com/office/drawing/2014/main" id="{24E9670E-1D9F-B445-A2F1-809C7E9D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2" name="Right Triangle 101">
            <a:extLst>
              <a:ext uri="{FF2B5EF4-FFF2-40B4-BE49-F238E27FC236}">
                <a16:creationId xmlns:a16="http://schemas.microsoft.com/office/drawing/2014/main" id="{BF21BA32-6F2F-3D4A-840D-6FBDD080E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 name="Group 102">
            <a:extLst>
              <a:ext uri="{FF2B5EF4-FFF2-40B4-BE49-F238E27FC236}">
                <a16:creationId xmlns:a16="http://schemas.microsoft.com/office/drawing/2014/main" id="{00C17F0C-8947-FF4E-ABCB-2C9AA13B05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4" name="Straight Connector 103">
              <a:extLst>
                <a:ext uri="{FF2B5EF4-FFF2-40B4-BE49-F238E27FC236}">
                  <a16:creationId xmlns:a16="http://schemas.microsoft.com/office/drawing/2014/main" id="{A514EB5E-1D1A-404E-ADB4-E353565A48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DFAAECE-9D02-E447-964C-9DB7EEE7C1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1FD5F7C-F4CA-BE44-9C20-C2DD420E8A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AD05AAC-11CE-3A4C-BB67-9D3B556704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68B859D-BD96-904D-B8FB-41B91337FD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8C39296-302A-6244-B52A-1493B5A899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E4E3C4E-369A-1A4E-B964-BEE9128B13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D31B0F4-7685-5044-BB25-45D076603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EA766EA-F587-0C40-AE3C-481B5EE2A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2CB2618-FE9C-8848-A120-79488381D5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E3A2E56-029D-9D45-9452-DD02801F93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8703E6F-EEBE-FE4E-8BA0-B3EEEE6A02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FCA213B-B4DC-724A-B465-BC017F385A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A315177-E893-6F44-A3D5-853E3BC32D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74B49AB-4F8F-E847-B604-D1F8945D89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F398AD2-18AE-A745-BBB9-F5461B0D9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5E63759-451F-AE4F-82D7-D63A2E87F5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D519B39-C729-1B49-93F5-BBEC65DC1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E75A649-8555-7948-96BE-5B3DACEC03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FAB42C5-1E3A-F149-8917-2574EAF01F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1D19DD7-069E-B146-9F36-2AB48CC1B7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572301E-F54B-DC42-9579-93638B0215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5A38373-094B-1041-BF40-984484A87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F943674-D7FE-E64E-B39A-8B2EBB257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0B2DE69-F639-4348-86E5-6460D12C75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6101A46-9E16-1442-9E6D-D534DCA0AB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79C9555-30CB-FD41-8078-E6C0041A4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8626D16-A35A-D644-9177-700214E08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E0716FE-972E-4E49-8D4E-5D3908A84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3" name="Title 1">
            <a:extLst>
              <a:ext uri="{FF2B5EF4-FFF2-40B4-BE49-F238E27FC236}">
                <a16:creationId xmlns:a16="http://schemas.microsoft.com/office/drawing/2014/main" id="{348C7DA6-B8BA-8F41-8CF5-B815E96B0428}"/>
              </a:ext>
            </a:extLst>
          </p:cNvPr>
          <p:cNvSpPr txBox="1">
            <a:spLocks/>
          </p:cNvSpPr>
          <p:nvPr/>
        </p:nvSpPr>
        <p:spPr>
          <a:xfrm>
            <a:off x="188030" y="961796"/>
            <a:ext cx="4716378" cy="5531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VALUES</a:t>
            </a:r>
          </a:p>
          <a:p>
            <a:r>
              <a:rPr lang="en-GB" sz="2400" dirty="0"/>
              <a:t>List of Personal Values</a:t>
            </a:r>
          </a:p>
          <a:p>
            <a:endParaRPr lang="en-US" dirty="0"/>
          </a:p>
        </p:txBody>
      </p:sp>
      <p:sp>
        <p:nvSpPr>
          <p:cNvPr id="134" name="Flowchart: Document 8">
            <a:extLst>
              <a:ext uri="{FF2B5EF4-FFF2-40B4-BE49-F238E27FC236}">
                <a16:creationId xmlns:a16="http://schemas.microsoft.com/office/drawing/2014/main" id="{B264CB70-FF9E-514C-8F96-0EE44A2FF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3" name="Picture 2" descr="A logo with purple and green flowers&#10;&#10;Description automatically generated">
            <a:extLst>
              <a:ext uri="{FF2B5EF4-FFF2-40B4-BE49-F238E27FC236}">
                <a16:creationId xmlns:a16="http://schemas.microsoft.com/office/drawing/2014/main" id="{C717C5C9-89E3-DD69-8855-70FBAFDC6D05}"/>
              </a:ext>
            </a:extLst>
          </p:cNvPr>
          <p:cNvPicPr>
            <a:picLocks noChangeAspect="1"/>
          </p:cNvPicPr>
          <p:nvPr/>
        </p:nvPicPr>
        <p:blipFill>
          <a:blip r:embed="rId4"/>
          <a:stretch>
            <a:fillRect/>
          </a:stretch>
        </p:blipFill>
        <p:spPr>
          <a:xfrm>
            <a:off x="-692374" y="-1484648"/>
            <a:ext cx="4762500" cy="4762500"/>
          </a:xfrm>
          <a:prstGeom prst="rect">
            <a:avLst/>
          </a:prstGeom>
        </p:spPr>
      </p:pic>
      <p:sp>
        <p:nvSpPr>
          <p:cNvPr id="135" name="TextBox 134">
            <a:extLst>
              <a:ext uri="{FF2B5EF4-FFF2-40B4-BE49-F238E27FC236}">
                <a16:creationId xmlns:a16="http://schemas.microsoft.com/office/drawing/2014/main" id="{ABBD6020-782C-0F01-9A32-98D3776D47C8}"/>
              </a:ext>
            </a:extLst>
          </p:cNvPr>
          <p:cNvSpPr txBox="1"/>
          <p:nvPr/>
        </p:nvSpPr>
        <p:spPr>
          <a:xfrm>
            <a:off x="7968372" y="723945"/>
            <a:ext cx="2871787" cy="5909310"/>
          </a:xfrm>
          <a:prstGeom prst="rect">
            <a:avLst/>
          </a:prstGeom>
          <a:noFill/>
        </p:spPr>
        <p:txBody>
          <a:bodyPr wrap="square" rtlCol="0">
            <a:spAutoFit/>
          </a:bodyPr>
          <a:lstStyle/>
          <a:p>
            <a:pPr algn="l"/>
            <a:r>
              <a:rPr lang="en-GB" b="0" i="0" u="none" strike="noStrike" dirty="0">
                <a:solidFill>
                  <a:srgbClr val="00B050"/>
                </a:solidFill>
                <a:effectLst/>
              </a:rPr>
              <a:t>Popularity</a:t>
            </a:r>
          </a:p>
          <a:p>
            <a:pPr algn="l"/>
            <a:endParaRPr lang="en-GB" b="0" i="0" u="none" strike="noStrike" dirty="0">
              <a:solidFill>
                <a:srgbClr val="00B050"/>
              </a:solidFill>
              <a:effectLst/>
            </a:endParaRPr>
          </a:p>
          <a:p>
            <a:pPr algn="l"/>
            <a:r>
              <a:rPr lang="en-GB" b="0" i="0" u="none" strike="noStrike" dirty="0">
                <a:solidFill>
                  <a:srgbClr val="00B050"/>
                </a:solidFill>
                <a:effectLst/>
              </a:rPr>
              <a:t>Recognition</a:t>
            </a:r>
          </a:p>
          <a:p>
            <a:pPr algn="l"/>
            <a:endParaRPr lang="en-GB" b="0" i="0" u="none" strike="noStrike" dirty="0">
              <a:solidFill>
                <a:srgbClr val="00B050"/>
              </a:solidFill>
              <a:effectLst/>
            </a:endParaRPr>
          </a:p>
          <a:p>
            <a:pPr algn="l"/>
            <a:r>
              <a:rPr lang="en-GB" b="0" i="0" u="none" strike="noStrike" dirty="0">
                <a:solidFill>
                  <a:srgbClr val="00B050"/>
                </a:solidFill>
                <a:effectLst/>
              </a:rPr>
              <a:t>Religion</a:t>
            </a:r>
          </a:p>
          <a:p>
            <a:pPr algn="l"/>
            <a:endParaRPr lang="en-GB" b="0" i="0" u="none" strike="noStrike" dirty="0">
              <a:solidFill>
                <a:srgbClr val="00B050"/>
              </a:solidFill>
              <a:effectLst/>
            </a:endParaRPr>
          </a:p>
          <a:p>
            <a:pPr algn="l"/>
            <a:r>
              <a:rPr lang="en-GB" b="0" i="0" u="none" strike="noStrike" dirty="0">
                <a:solidFill>
                  <a:srgbClr val="00B050"/>
                </a:solidFill>
                <a:effectLst/>
              </a:rPr>
              <a:t>Reputation</a:t>
            </a:r>
          </a:p>
          <a:p>
            <a:pPr algn="l"/>
            <a:endParaRPr lang="en-GB" b="0" i="0" u="none" strike="noStrike" dirty="0">
              <a:solidFill>
                <a:srgbClr val="00B050"/>
              </a:solidFill>
              <a:effectLst/>
            </a:endParaRPr>
          </a:p>
          <a:p>
            <a:pPr algn="l"/>
            <a:r>
              <a:rPr lang="en-GB" b="0" i="0" u="none" strike="noStrike" dirty="0">
                <a:solidFill>
                  <a:srgbClr val="00B050"/>
                </a:solidFill>
                <a:effectLst/>
              </a:rPr>
              <a:t>Respect</a:t>
            </a:r>
          </a:p>
          <a:p>
            <a:pPr algn="l"/>
            <a:endParaRPr lang="en-GB" b="0" i="0" u="none" strike="noStrike" dirty="0">
              <a:solidFill>
                <a:srgbClr val="00B050"/>
              </a:solidFill>
              <a:effectLst/>
            </a:endParaRPr>
          </a:p>
          <a:p>
            <a:pPr algn="l"/>
            <a:r>
              <a:rPr lang="en-GB" b="0" i="0" u="none" strike="noStrike" dirty="0">
                <a:solidFill>
                  <a:srgbClr val="00B050"/>
                </a:solidFill>
                <a:effectLst/>
              </a:rPr>
              <a:t>Responsibility</a:t>
            </a:r>
          </a:p>
          <a:p>
            <a:pPr algn="l"/>
            <a:endParaRPr lang="en-GB" b="0" i="0" u="none" strike="noStrike" dirty="0">
              <a:solidFill>
                <a:srgbClr val="00B050"/>
              </a:solidFill>
              <a:effectLst/>
            </a:endParaRPr>
          </a:p>
          <a:p>
            <a:pPr algn="l"/>
            <a:r>
              <a:rPr lang="en-GB" b="0" i="0" u="none" strike="noStrike" dirty="0">
                <a:solidFill>
                  <a:srgbClr val="00B050"/>
                </a:solidFill>
                <a:effectLst/>
              </a:rPr>
              <a:t>Security</a:t>
            </a:r>
          </a:p>
          <a:p>
            <a:pPr algn="l"/>
            <a:endParaRPr lang="en-GB" b="0" i="0" u="none" strike="noStrike" dirty="0">
              <a:solidFill>
                <a:srgbClr val="00B050"/>
              </a:solidFill>
              <a:effectLst/>
            </a:endParaRPr>
          </a:p>
          <a:p>
            <a:pPr algn="l"/>
            <a:r>
              <a:rPr lang="en-GB" b="0" i="0" u="none" strike="noStrike" dirty="0">
                <a:solidFill>
                  <a:srgbClr val="00B050"/>
                </a:solidFill>
                <a:effectLst/>
              </a:rPr>
              <a:t>Self-Respect</a:t>
            </a:r>
          </a:p>
          <a:p>
            <a:pPr algn="l"/>
            <a:endParaRPr lang="en-GB" b="0" i="0" u="none" strike="noStrike" dirty="0">
              <a:solidFill>
                <a:srgbClr val="00B050"/>
              </a:solidFill>
              <a:effectLst/>
            </a:endParaRPr>
          </a:p>
          <a:p>
            <a:pPr algn="l"/>
            <a:r>
              <a:rPr lang="en-GB" b="0" i="0" u="none" strike="noStrike" dirty="0">
                <a:solidFill>
                  <a:srgbClr val="00B050"/>
                </a:solidFill>
                <a:effectLst/>
              </a:rPr>
              <a:t>Service</a:t>
            </a:r>
          </a:p>
          <a:p>
            <a:pPr algn="l"/>
            <a:endParaRPr lang="en-GB" b="0" i="0" u="none" strike="noStrike" dirty="0">
              <a:solidFill>
                <a:srgbClr val="00B050"/>
              </a:solidFill>
              <a:effectLst/>
            </a:endParaRPr>
          </a:p>
          <a:p>
            <a:pPr algn="l"/>
            <a:r>
              <a:rPr lang="en-GB" b="0" i="0" u="none" strike="noStrike" dirty="0">
                <a:solidFill>
                  <a:srgbClr val="00B050"/>
                </a:solidFill>
                <a:effectLst/>
              </a:rPr>
              <a:t>Spirituality</a:t>
            </a:r>
          </a:p>
          <a:p>
            <a:pPr algn="l"/>
            <a:endParaRPr lang="en-GB" b="0" i="0" u="none" strike="noStrike" dirty="0">
              <a:solidFill>
                <a:srgbClr val="111111"/>
              </a:solidFill>
              <a:effectLst/>
              <a:latin typeface="minion-pro"/>
            </a:endParaRPr>
          </a:p>
          <a:p>
            <a:endParaRPr lang="en-US" dirty="0"/>
          </a:p>
        </p:txBody>
      </p:sp>
      <p:sp>
        <p:nvSpPr>
          <p:cNvPr id="140" name="TextBox 139">
            <a:extLst>
              <a:ext uri="{FF2B5EF4-FFF2-40B4-BE49-F238E27FC236}">
                <a16:creationId xmlns:a16="http://schemas.microsoft.com/office/drawing/2014/main" id="{50F883FC-35CC-6C33-A4F9-AE7662541D85}"/>
              </a:ext>
            </a:extLst>
          </p:cNvPr>
          <p:cNvSpPr txBox="1"/>
          <p:nvPr/>
        </p:nvSpPr>
        <p:spPr>
          <a:xfrm>
            <a:off x="5572125" y="728906"/>
            <a:ext cx="2900363" cy="5909310"/>
          </a:xfrm>
          <a:prstGeom prst="rect">
            <a:avLst/>
          </a:prstGeom>
          <a:noFill/>
        </p:spPr>
        <p:txBody>
          <a:bodyPr wrap="square" rtlCol="0">
            <a:spAutoFit/>
          </a:bodyPr>
          <a:lstStyle/>
          <a:p>
            <a:pPr algn="l"/>
            <a:r>
              <a:rPr lang="en-GB" b="0" i="0" u="none" strike="noStrike" dirty="0">
                <a:solidFill>
                  <a:srgbClr val="00B050"/>
                </a:solidFill>
                <a:effectLst/>
              </a:rPr>
              <a:t>Leadership</a:t>
            </a:r>
          </a:p>
          <a:p>
            <a:pPr algn="l"/>
            <a:endParaRPr lang="en-GB" b="0" i="0" u="none" strike="noStrike" dirty="0">
              <a:solidFill>
                <a:srgbClr val="00B050"/>
              </a:solidFill>
              <a:effectLst/>
            </a:endParaRPr>
          </a:p>
          <a:p>
            <a:pPr algn="l"/>
            <a:r>
              <a:rPr lang="en-GB" b="0" i="0" u="none" strike="noStrike" dirty="0">
                <a:solidFill>
                  <a:srgbClr val="00B050"/>
                </a:solidFill>
                <a:effectLst/>
              </a:rPr>
              <a:t>Learning</a:t>
            </a:r>
          </a:p>
          <a:p>
            <a:pPr algn="l"/>
            <a:endParaRPr lang="en-GB" b="0" i="0" u="none" strike="noStrike" dirty="0">
              <a:solidFill>
                <a:srgbClr val="00B050"/>
              </a:solidFill>
              <a:effectLst/>
            </a:endParaRPr>
          </a:p>
          <a:p>
            <a:pPr algn="l"/>
            <a:r>
              <a:rPr lang="en-GB" b="0" i="0" u="none" strike="noStrike" dirty="0">
                <a:solidFill>
                  <a:srgbClr val="00B050"/>
                </a:solidFill>
                <a:effectLst/>
              </a:rPr>
              <a:t>Love</a:t>
            </a:r>
          </a:p>
          <a:p>
            <a:pPr algn="l"/>
            <a:endParaRPr lang="en-GB" b="0" i="0" u="none" strike="noStrike" dirty="0">
              <a:solidFill>
                <a:srgbClr val="00B050"/>
              </a:solidFill>
              <a:effectLst/>
            </a:endParaRPr>
          </a:p>
          <a:p>
            <a:pPr algn="l"/>
            <a:r>
              <a:rPr lang="en-GB" b="0" i="0" u="none" strike="noStrike" dirty="0">
                <a:solidFill>
                  <a:srgbClr val="00B050"/>
                </a:solidFill>
                <a:effectLst/>
              </a:rPr>
              <a:t>Loyalty</a:t>
            </a:r>
          </a:p>
          <a:p>
            <a:pPr algn="l"/>
            <a:endParaRPr lang="en-GB" b="0" i="0" u="none" strike="noStrike" dirty="0">
              <a:solidFill>
                <a:srgbClr val="00B050"/>
              </a:solidFill>
              <a:effectLst/>
            </a:endParaRPr>
          </a:p>
          <a:p>
            <a:pPr algn="l"/>
            <a:r>
              <a:rPr lang="en-GB" b="0" i="0" u="none" strike="noStrike" dirty="0">
                <a:solidFill>
                  <a:srgbClr val="00B050"/>
                </a:solidFill>
                <a:effectLst/>
              </a:rPr>
              <a:t>Meaningful Work</a:t>
            </a:r>
          </a:p>
          <a:p>
            <a:pPr algn="l"/>
            <a:endParaRPr lang="en-GB" b="0" i="0" u="none" strike="noStrike" dirty="0">
              <a:solidFill>
                <a:srgbClr val="00B050"/>
              </a:solidFill>
              <a:effectLst/>
            </a:endParaRPr>
          </a:p>
          <a:p>
            <a:pPr algn="l"/>
            <a:r>
              <a:rPr lang="en-GB" b="0" i="0" u="none" strike="noStrike" dirty="0">
                <a:solidFill>
                  <a:srgbClr val="00B050"/>
                </a:solidFill>
                <a:effectLst/>
              </a:rPr>
              <a:t>Openness</a:t>
            </a:r>
          </a:p>
          <a:p>
            <a:pPr algn="l"/>
            <a:endParaRPr lang="en-GB" b="0" i="0" u="none" strike="noStrike" dirty="0">
              <a:solidFill>
                <a:srgbClr val="00B050"/>
              </a:solidFill>
              <a:effectLst/>
            </a:endParaRPr>
          </a:p>
          <a:p>
            <a:pPr algn="l"/>
            <a:r>
              <a:rPr lang="en-GB" b="0" i="0" u="none" strike="noStrike" dirty="0">
                <a:solidFill>
                  <a:srgbClr val="00B050"/>
                </a:solidFill>
                <a:effectLst/>
              </a:rPr>
              <a:t>Optimism</a:t>
            </a:r>
          </a:p>
          <a:p>
            <a:pPr algn="l"/>
            <a:endParaRPr lang="en-GB" b="0" i="0" u="none" strike="noStrike" dirty="0">
              <a:solidFill>
                <a:srgbClr val="00B050"/>
              </a:solidFill>
              <a:effectLst/>
            </a:endParaRPr>
          </a:p>
          <a:p>
            <a:pPr algn="l"/>
            <a:r>
              <a:rPr lang="en-GB" b="0" i="0" u="none" strike="noStrike" dirty="0">
                <a:solidFill>
                  <a:srgbClr val="00B050"/>
                </a:solidFill>
                <a:effectLst/>
              </a:rPr>
              <a:t>Peace</a:t>
            </a:r>
          </a:p>
          <a:p>
            <a:pPr algn="l"/>
            <a:endParaRPr lang="en-GB" b="0" i="0" u="none" strike="noStrike" dirty="0">
              <a:solidFill>
                <a:srgbClr val="00B050"/>
              </a:solidFill>
              <a:effectLst/>
            </a:endParaRPr>
          </a:p>
          <a:p>
            <a:pPr algn="l"/>
            <a:r>
              <a:rPr lang="en-GB" b="0" i="0" u="none" strike="noStrike" dirty="0">
                <a:solidFill>
                  <a:srgbClr val="00B050"/>
                </a:solidFill>
                <a:effectLst/>
              </a:rPr>
              <a:t>Pleasure</a:t>
            </a:r>
          </a:p>
          <a:p>
            <a:pPr algn="l"/>
            <a:endParaRPr lang="en-GB" b="0" i="0" u="none" strike="noStrike" dirty="0">
              <a:solidFill>
                <a:srgbClr val="00B050"/>
              </a:solidFill>
              <a:effectLst/>
            </a:endParaRPr>
          </a:p>
          <a:p>
            <a:pPr algn="l"/>
            <a:r>
              <a:rPr lang="en-GB" dirty="0">
                <a:solidFill>
                  <a:srgbClr val="00B050"/>
                </a:solidFill>
              </a:rPr>
              <a:t>P</a:t>
            </a:r>
            <a:r>
              <a:rPr lang="en-GB" b="0" i="0" u="none" strike="noStrike" dirty="0">
                <a:solidFill>
                  <a:srgbClr val="00B050"/>
                </a:solidFill>
                <a:effectLst/>
              </a:rPr>
              <a:t>oise</a:t>
            </a:r>
          </a:p>
          <a:p>
            <a:pPr algn="l"/>
            <a:endParaRPr lang="en-GB" b="0" i="0" u="none" strike="noStrike" dirty="0">
              <a:solidFill>
                <a:srgbClr val="00B050"/>
              </a:solidFill>
              <a:effectLst/>
            </a:endParaRPr>
          </a:p>
          <a:p>
            <a:endParaRPr lang="en-US" dirty="0"/>
          </a:p>
        </p:txBody>
      </p:sp>
      <p:sp>
        <p:nvSpPr>
          <p:cNvPr id="141" name="TextBox 140">
            <a:extLst>
              <a:ext uri="{FF2B5EF4-FFF2-40B4-BE49-F238E27FC236}">
                <a16:creationId xmlns:a16="http://schemas.microsoft.com/office/drawing/2014/main" id="{FBB5E247-AE46-37D6-8642-AB1DDA29FE1E}"/>
              </a:ext>
            </a:extLst>
          </p:cNvPr>
          <p:cNvSpPr txBox="1"/>
          <p:nvPr/>
        </p:nvSpPr>
        <p:spPr>
          <a:xfrm>
            <a:off x="9844088" y="723945"/>
            <a:ext cx="2149170" cy="3416320"/>
          </a:xfrm>
          <a:prstGeom prst="rect">
            <a:avLst/>
          </a:prstGeom>
          <a:noFill/>
        </p:spPr>
        <p:txBody>
          <a:bodyPr wrap="square" rtlCol="0">
            <a:spAutoFit/>
          </a:bodyPr>
          <a:lstStyle/>
          <a:p>
            <a:pPr algn="l"/>
            <a:r>
              <a:rPr lang="en-GB" b="0" i="0" u="none" strike="noStrike" dirty="0">
                <a:solidFill>
                  <a:srgbClr val="00B050"/>
                </a:solidFill>
                <a:effectLst/>
              </a:rPr>
              <a:t>Stability</a:t>
            </a:r>
          </a:p>
          <a:p>
            <a:pPr algn="l"/>
            <a:endParaRPr lang="en-GB" b="0" i="0" u="none" strike="noStrike" dirty="0">
              <a:solidFill>
                <a:srgbClr val="00B050"/>
              </a:solidFill>
              <a:effectLst/>
            </a:endParaRPr>
          </a:p>
          <a:p>
            <a:pPr algn="l"/>
            <a:r>
              <a:rPr lang="en-GB" b="0" i="0" u="none" strike="noStrike" dirty="0">
                <a:solidFill>
                  <a:srgbClr val="00B050"/>
                </a:solidFill>
                <a:effectLst/>
              </a:rPr>
              <a:t>Success</a:t>
            </a:r>
          </a:p>
          <a:p>
            <a:pPr algn="l"/>
            <a:endParaRPr lang="en-GB" b="0" i="0" u="none" strike="noStrike" dirty="0">
              <a:solidFill>
                <a:srgbClr val="00B050"/>
              </a:solidFill>
              <a:effectLst/>
            </a:endParaRPr>
          </a:p>
          <a:p>
            <a:pPr algn="l"/>
            <a:r>
              <a:rPr lang="en-GB" dirty="0">
                <a:solidFill>
                  <a:srgbClr val="00B050"/>
                </a:solidFill>
              </a:rPr>
              <a:t>S</a:t>
            </a:r>
            <a:r>
              <a:rPr lang="en-GB" b="0" i="0" u="none" strike="noStrike" dirty="0">
                <a:solidFill>
                  <a:srgbClr val="00B050"/>
                </a:solidFill>
                <a:effectLst/>
              </a:rPr>
              <a:t>tatus</a:t>
            </a:r>
          </a:p>
          <a:p>
            <a:pPr algn="l"/>
            <a:endParaRPr lang="en-GB" b="0" i="0" u="none" strike="noStrike" dirty="0">
              <a:solidFill>
                <a:srgbClr val="00B050"/>
              </a:solidFill>
              <a:effectLst/>
            </a:endParaRPr>
          </a:p>
          <a:p>
            <a:pPr algn="l"/>
            <a:r>
              <a:rPr lang="en-GB" b="0" i="0" u="none" strike="noStrike" dirty="0">
                <a:solidFill>
                  <a:srgbClr val="00B050"/>
                </a:solidFill>
                <a:effectLst/>
              </a:rPr>
              <a:t>Trustworthiness</a:t>
            </a:r>
          </a:p>
          <a:p>
            <a:pPr algn="l"/>
            <a:endParaRPr lang="en-GB" b="0" i="0" u="none" strike="noStrike" dirty="0">
              <a:solidFill>
                <a:srgbClr val="00B050"/>
              </a:solidFill>
              <a:effectLst/>
            </a:endParaRPr>
          </a:p>
          <a:p>
            <a:pPr algn="l"/>
            <a:r>
              <a:rPr lang="en-GB" b="0" i="0" u="none" strike="noStrike" dirty="0">
                <a:solidFill>
                  <a:srgbClr val="00B050"/>
                </a:solidFill>
                <a:effectLst/>
              </a:rPr>
              <a:t>Wealth</a:t>
            </a:r>
          </a:p>
          <a:p>
            <a:pPr algn="l"/>
            <a:endParaRPr lang="en-GB" b="0" i="0" u="none" strike="noStrike" dirty="0">
              <a:solidFill>
                <a:srgbClr val="00B050"/>
              </a:solidFill>
              <a:effectLst/>
            </a:endParaRPr>
          </a:p>
          <a:p>
            <a:pPr algn="l"/>
            <a:r>
              <a:rPr lang="en-GB" b="0" i="0" u="none" strike="noStrike" dirty="0">
                <a:solidFill>
                  <a:srgbClr val="00B050"/>
                </a:solidFill>
                <a:effectLst/>
              </a:rPr>
              <a:t>Wisdom</a:t>
            </a:r>
          </a:p>
          <a:p>
            <a:endParaRPr lang="en-US" dirty="0"/>
          </a:p>
        </p:txBody>
      </p:sp>
    </p:spTree>
    <p:extLst>
      <p:ext uri="{BB962C8B-B14F-4D97-AF65-F5344CB8AC3E}">
        <p14:creationId xmlns:p14="http://schemas.microsoft.com/office/powerpoint/2010/main" val="158666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2523-61B9-154F-92D8-DFA209E2DFE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399E172-036A-0B4D-A8DA-64FC269E2293}"/>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A1F3979A-447F-2C4F-9311-F3766BCF8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 name="Group 4">
            <a:extLst>
              <a:ext uri="{FF2B5EF4-FFF2-40B4-BE49-F238E27FC236}">
                <a16:creationId xmlns:a16="http://schemas.microsoft.com/office/drawing/2014/main" id="{1531C643-18AA-C645-BA3A-8C0FD7E9A4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24F0B13C-4E2D-F748-9CE5-3A5741D82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1B431EB-326F-E743-9F65-11D6B4D31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F14671-7EF8-8F4F-9503-E4F7474E9F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3CCB8A2-15EB-454C-AB74-9327AA68C6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69ECA61-EF81-AF4C-8AD5-CF97F5865D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415513-B40A-6344-BF53-97408F0152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B3042A-8CD6-3A45-B341-42033F4647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39C182-067A-6446-A3D3-DDC34FB21A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06E918-457C-5446-8218-820A4C9E82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EE91F1-4266-3E43-AA18-54734DD436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7DB9A1-0788-3046-A0F7-4510E634C8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FC618F-76D6-1341-AA3E-B66F15AD6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38ECB13-92F8-C048-9345-DDC8D55E8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51747A9-56E0-104C-9647-9E6F60732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5AAF21-C767-874E-BE6A-11071691C7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C54B55D-F209-114A-ADFD-C3DCA0FC9A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384D8B-1341-5F4A-BC98-885DE90D5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B00C0E-648B-2B47-9BAF-FE02CBB744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ABA8BD8-EF7A-1846-A3F6-4D35DF0D54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4FF95BB-5061-2C43-AD38-209834E277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38C360-051B-094B-96E0-2D014635D9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399EB10-525D-DC42-9BDD-FF1D5ECDBA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D0FE938-5BD9-FC42-BEF9-F0D04FB12B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3B54A8-B1A4-8646-98B4-9886B9EB6F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5456A6-5DC0-A14D-A13A-A2DB02EC5B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5EC3F8-B248-DE49-9562-771BAEC904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1154551-6FD2-704C-9EAA-0F79191D2A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6349D8A-D6D2-B449-94C1-5E4B10881D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41B65D-2832-8C47-941E-5DA60DC4B3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reeform: Shape 190">
            <a:extLst>
              <a:ext uri="{FF2B5EF4-FFF2-40B4-BE49-F238E27FC236}">
                <a16:creationId xmlns:a16="http://schemas.microsoft.com/office/drawing/2014/main" id="{6784F70D-7185-6944-9C4C-F23CB76BB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6" name="Freeform: Shape 192">
            <a:extLst>
              <a:ext uri="{FF2B5EF4-FFF2-40B4-BE49-F238E27FC236}">
                <a16:creationId xmlns:a16="http://schemas.microsoft.com/office/drawing/2014/main" id="{C3028895-84D1-E94B-9329-A39D0486C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7" name="Rectangle 36">
            <a:extLst>
              <a:ext uri="{FF2B5EF4-FFF2-40B4-BE49-F238E27FC236}">
                <a16:creationId xmlns:a16="http://schemas.microsoft.com/office/drawing/2014/main" id="{08B142B8-4F37-D04B-BD13-2CA709947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8" name="Group 37">
            <a:extLst>
              <a:ext uri="{FF2B5EF4-FFF2-40B4-BE49-F238E27FC236}">
                <a16:creationId xmlns:a16="http://schemas.microsoft.com/office/drawing/2014/main" id="{357B1A5B-0AA6-7F4F-AB4D-58B1A20CB8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9" name="Straight Connector 38">
              <a:extLst>
                <a:ext uri="{FF2B5EF4-FFF2-40B4-BE49-F238E27FC236}">
                  <a16:creationId xmlns:a16="http://schemas.microsoft.com/office/drawing/2014/main" id="{A92DC702-596C-A546-8758-2DD6256549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5EFCEDC-3E7F-EE4E-B234-3FB929FCA9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4C0298D-4B3D-D847-A64D-9B42961544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CEC88AD-C68B-8C49-B8B6-2B62FAA796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22017-A9A6-3841-B0E0-31CE817B29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91A5765-17BB-2342-8626-173E805575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6B95217-6956-5D4F-A96F-2601D7902D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A4517BA-9F3D-D441-9EA8-2A3839A5CD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7E8B264-AF41-D44D-B4A8-CDDCD76D34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813A1E4-0ED1-714F-A656-C926DE0C80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D3BDE1A-2724-3641-9B85-5FD38E3E8D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7B16250-168A-D147-AA54-18C8CEC386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23CA7F7-E7A9-E849-BFBD-7094AF88AA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BD3C15C-3F41-9B40-9A34-AD34F8EC3A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5E87EF5-59CD-2B4D-83D6-686A4F9F63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9232E5A-C583-DF45-963F-4DA1685C7E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3EAD8F6-9CA5-5248-A121-56DDA2651E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2B0F5FE-F8AD-834A-A103-E13DAB873F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0936FD2-0AD9-E44A-9CA4-6EC93BDAA1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1E49AE2-94A8-E345-88A3-6D5F26368E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E998574-E112-A14B-9B6B-BBEE70CDB8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2A2BC56-BE70-F249-B57A-1576CA5DBC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A661BA2-9200-F042-84D2-90906CE9F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47D5563-1ACA-CA46-AB7C-B9869D43B5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9B42312-57B3-BB4F-9584-9403BA56B2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D73BD84-1E19-244C-A14B-491C28A1F9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F61514A-26BF-E34A-BE9E-912159AC61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95AA0CA-FA60-F148-863A-D2D3F74936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94AE506-6003-5C46-BEA9-F98699EDB9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8" name="Freeform: Shape 227">
            <a:extLst>
              <a:ext uri="{FF2B5EF4-FFF2-40B4-BE49-F238E27FC236}">
                <a16:creationId xmlns:a16="http://schemas.microsoft.com/office/drawing/2014/main" id="{5E67CE2A-0CE0-A244-98D0-5394110DC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62D716BE-D483-7047-A24D-6588D91A01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0" name="Straight Connector 69">
              <a:extLst>
                <a:ext uri="{FF2B5EF4-FFF2-40B4-BE49-F238E27FC236}">
                  <a16:creationId xmlns:a16="http://schemas.microsoft.com/office/drawing/2014/main" id="{BACF735A-6FE0-F347-84A4-9120197792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F795521-4029-6446-9F3D-2DD4C7443A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391FDDF-3621-4249-B6B7-74B215C91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0CAFC69-7449-1E49-808C-0147C61A98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FE8DB50-FAE0-BA4C-A038-FB22BB2314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4DB3AEA-9BE1-7C4D-AF2B-04EC1DB653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864BE85-A25A-F248-A5AA-6867EF6CAD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A4BFEFF-B2F3-3544-A35B-81DEE8CB2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4874EA4-6464-9E40-AE7C-45AA5D6A19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C6D6B39-75FD-0B44-936C-9EA81C745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5D28CB3-DB34-6645-9AFD-5FD391168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D12DB7A-65D4-9F48-828F-1611E029AD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2889600-654D-214E-9244-FA3BE06A0D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FD1B07D-FE84-6745-941E-43C4BAC50E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3E068CA-B8C9-4448-B7CB-8B6365654E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E23FEDF-6F92-1948-8EE2-6B87F1584D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5967F22-12DF-9B46-A269-7DB90C274B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A969EAA-5D79-2041-A392-C2742611DA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844C9E0-D3DA-A746-A0D1-E67EAB0583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81DC7AC-CFFF-4243-8E09-01F1F34497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6A5C026-186D-4E45-9335-0B6A857E9A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A3220FB-1053-E04F-BC12-5A5649E614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85C2623-A630-1340-9C36-6511C036C8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6D7853D-4647-8B46-8FDF-0335953384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CD3DF5-F62F-3C48-9D3F-30B84C22CB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8D966A3-2C9C-664A-8755-E5C061C482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5DBF5D0-B963-1B4A-B52A-E8A81B1A3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E1CFF30-50D2-F643-AC93-A1237AA733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5601112-B105-7843-8E11-671595087D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99" name="Rectangle 98">
            <a:extLst>
              <a:ext uri="{FF2B5EF4-FFF2-40B4-BE49-F238E27FC236}">
                <a16:creationId xmlns:a16="http://schemas.microsoft.com/office/drawing/2014/main" id="{9F35606A-8C48-4746-9420-E81D8A69C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0" name="Rectangle 99">
            <a:extLst>
              <a:ext uri="{FF2B5EF4-FFF2-40B4-BE49-F238E27FC236}">
                <a16:creationId xmlns:a16="http://schemas.microsoft.com/office/drawing/2014/main" id="{FFFBD19B-4CC5-E545-B67A-FA66B6C2A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1" name="Rectangle 100">
            <a:extLst>
              <a:ext uri="{FF2B5EF4-FFF2-40B4-BE49-F238E27FC236}">
                <a16:creationId xmlns:a16="http://schemas.microsoft.com/office/drawing/2014/main" id="{5C87D40A-F2C0-2A40-8ABE-A1E8ADDB9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2" name="Right Triangle 101">
            <a:extLst>
              <a:ext uri="{FF2B5EF4-FFF2-40B4-BE49-F238E27FC236}">
                <a16:creationId xmlns:a16="http://schemas.microsoft.com/office/drawing/2014/main" id="{FBB3373A-87A6-9D4D-8191-415C6334B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 name="Group 102">
            <a:extLst>
              <a:ext uri="{FF2B5EF4-FFF2-40B4-BE49-F238E27FC236}">
                <a16:creationId xmlns:a16="http://schemas.microsoft.com/office/drawing/2014/main" id="{EDD5D9CA-7F7B-9446-8B2E-B711CF4DEE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4" name="Straight Connector 103">
              <a:extLst>
                <a:ext uri="{FF2B5EF4-FFF2-40B4-BE49-F238E27FC236}">
                  <a16:creationId xmlns:a16="http://schemas.microsoft.com/office/drawing/2014/main" id="{1A4FAD8B-D7F7-7B43-AAD6-59A7681EEF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3BD2572-35E5-E848-BB25-E1EE47828A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40CF1ED-3990-924E-9345-F0E6DBDE85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D7A85C3-CBCD-1643-8A8B-D8B4150A5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B0BA2C1-A868-A240-9F7C-A9C5EE8E17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CEAF22-278E-8143-BB21-A29E93A820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C2CB5E0-8DB7-3D47-A29A-D4FDCD0273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B0E7507-791F-7B49-A054-C973BB7477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A7811D8-B588-3547-B9FF-4C5AEC38D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B113D4F-A467-F04D-AA8E-4D2803AD74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9929441-AF03-034F-967B-F654D4AEFF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07FF263-8887-DE4E-85E4-F23119089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0C9F494-4FF0-C34A-AC51-37C4882958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56AFB75-83A1-5A43-9D87-9490CDEECF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785F131-1CAB-644F-9C60-E986E5886F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55ECA03-13ED-9A42-AECD-5C05687C6C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F716633-062A-4C4D-AE5C-5F8B121761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87C7CA9-F6A3-C843-93F1-A1BB4C0AF5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0C6A04A-5B9F-F54F-89B7-8C56993AB5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BB3A912-124E-5E4D-BB3B-4FCFD2AE19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4D10496-C024-4F4D-BBA5-4CA51B32ED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AFF9EEF-80EB-3B4B-A294-8779AD4D7B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A38007D-A1CC-2B47-B2AF-16E497928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A871359-BED7-8242-89C9-7C0C94A382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878A2D8-05A2-764B-BCE3-6A35900F72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D0DED30-5E30-6845-8471-A6638D3266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7E0E5B4-9959-2648-BC4E-D3DD0DCA8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97A3121-7A9B-4343-A3F5-E0945CEC4F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89139DA-64C1-004C-96AE-A2826210B6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3" name="Title 1">
            <a:extLst>
              <a:ext uri="{FF2B5EF4-FFF2-40B4-BE49-F238E27FC236}">
                <a16:creationId xmlns:a16="http://schemas.microsoft.com/office/drawing/2014/main" id="{5ED1ED6B-FEC5-F943-9742-DD205D52D4B0}"/>
              </a:ext>
            </a:extLst>
          </p:cNvPr>
          <p:cNvSpPr txBox="1">
            <a:spLocks/>
          </p:cNvSpPr>
          <p:nvPr/>
        </p:nvSpPr>
        <p:spPr>
          <a:xfrm>
            <a:off x="290405" y="1235754"/>
            <a:ext cx="3733078" cy="5531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VALUES</a:t>
            </a:r>
          </a:p>
          <a:p>
            <a:r>
              <a:rPr lang="en-US" sz="2400" dirty="0"/>
              <a:t>Brainstorm exercise</a:t>
            </a:r>
          </a:p>
          <a:p>
            <a:r>
              <a:rPr lang="en-GB" dirty="0">
                <a:solidFill>
                  <a:srgbClr val="00B050"/>
                </a:solidFill>
              </a:rPr>
              <a:t>.</a:t>
            </a:r>
          </a:p>
          <a:p>
            <a:endParaRPr lang="en-US" dirty="0"/>
          </a:p>
        </p:txBody>
      </p:sp>
      <p:sp>
        <p:nvSpPr>
          <p:cNvPr id="134" name="Flowchart: Document 8">
            <a:extLst>
              <a:ext uri="{FF2B5EF4-FFF2-40B4-BE49-F238E27FC236}">
                <a16:creationId xmlns:a16="http://schemas.microsoft.com/office/drawing/2014/main" id="{2CA09075-AD63-1F4A-A144-FE3FA872B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7" name="TextBox 136">
            <a:extLst>
              <a:ext uri="{FF2B5EF4-FFF2-40B4-BE49-F238E27FC236}">
                <a16:creationId xmlns:a16="http://schemas.microsoft.com/office/drawing/2014/main" id="{ED0DB407-54B7-CD41-93A9-4C03A0E3A423}"/>
              </a:ext>
            </a:extLst>
          </p:cNvPr>
          <p:cNvSpPr txBox="1"/>
          <p:nvPr/>
        </p:nvSpPr>
        <p:spPr>
          <a:xfrm>
            <a:off x="5197643" y="758448"/>
            <a:ext cx="6870031" cy="5355312"/>
          </a:xfrm>
          <a:prstGeom prst="rect">
            <a:avLst/>
          </a:prstGeom>
          <a:noFill/>
        </p:spPr>
        <p:txBody>
          <a:bodyPr wrap="square" rtlCol="0">
            <a:spAutoFit/>
          </a:bodyPr>
          <a:lstStyle/>
          <a:p>
            <a:endParaRPr lang="en-GB" dirty="0">
              <a:solidFill>
                <a:srgbClr val="00B050"/>
              </a:solidFill>
            </a:endParaRPr>
          </a:p>
          <a:p>
            <a:pPr marL="285750" indent="-285750">
              <a:buFont typeface="Arial" panose="020B0604020202020204" pitchFamily="34" charset="0"/>
              <a:buChar char="•"/>
            </a:pPr>
            <a:r>
              <a:rPr lang="en-GB" dirty="0">
                <a:solidFill>
                  <a:srgbClr val="00B050"/>
                </a:solidFill>
              </a:rPr>
              <a:t>What's important to you in life?</a:t>
            </a:r>
          </a:p>
          <a:p>
            <a:pPr marL="285750" indent="-285750">
              <a:buFont typeface="Arial" panose="020B0604020202020204" pitchFamily="34" charset="0"/>
              <a:buChar char="•"/>
            </a:pPr>
            <a:endParaRPr lang="en-GB" dirty="0">
              <a:solidFill>
                <a:srgbClr val="00B050"/>
              </a:solidFill>
            </a:endParaRPr>
          </a:p>
          <a:p>
            <a:pPr marL="285750" indent="-285750">
              <a:buFont typeface="Arial" panose="020B0604020202020204" pitchFamily="34" charset="0"/>
              <a:buChar char="•"/>
            </a:pPr>
            <a:r>
              <a:rPr lang="en-GB" dirty="0">
                <a:solidFill>
                  <a:srgbClr val="00B050"/>
                </a:solidFill>
              </a:rPr>
              <a:t>If you could have any career, without worrying about money or other practical constraints, what would you do?</a:t>
            </a:r>
          </a:p>
          <a:p>
            <a:pPr marL="285750" indent="-285750">
              <a:buFont typeface="Arial" panose="020B0604020202020204" pitchFamily="34" charset="0"/>
              <a:buChar char="•"/>
            </a:pPr>
            <a:endParaRPr lang="en-GB" dirty="0">
              <a:solidFill>
                <a:srgbClr val="00B050"/>
              </a:solidFill>
            </a:endParaRPr>
          </a:p>
          <a:p>
            <a:pPr marL="285750" indent="-285750">
              <a:buFont typeface="Arial" panose="020B0604020202020204" pitchFamily="34" charset="0"/>
              <a:buChar char="•"/>
            </a:pPr>
            <a:r>
              <a:rPr lang="en-GB" dirty="0">
                <a:solidFill>
                  <a:srgbClr val="00B050"/>
                </a:solidFill>
              </a:rPr>
              <a:t>When you’re reading news stories, what sort of story or behaviour tends to inspire you?</a:t>
            </a:r>
          </a:p>
          <a:p>
            <a:pPr marL="285750" indent="-285750">
              <a:buFont typeface="Arial" panose="020B0604020202020204" pitchFamily="34" charset="0"/>
              <a:buChar char="•"/>
            </a:pPr>
            <a:endParaRPr lang="en-GB" dirty="0">
              <a:solidFill>
                <a:srgbClr val="00B050"/>
              </a:solidFill>
            </a:endParaRPr>
          </a:p>
          <a:p>
            <a:pPr marL="285750" indent="-285750">
              <a:buFont typeface="Arial" panose="020B0604020202020204" pitchFamily="34" charset="0"/>
              <a:buChar char="•"/>
            </a:pPr>
            <a:r>
              <a:rPr lang="en-GB" dirty="0">
                <a:solidFill>
                  <a:srgbClr val="00B050"/>
                </a:solidFill>
              </a:rPr>
              <a:t>What type of story or behaviour makes you angry?</a:t>
            </a:r>
          </a:p>
          <a:p>
            <a:pPr marL="285750" indent="-285750">
              <a:buFont typeface="Arial" panose="020B0604020202020204" pitchFamily="34" charset="0"/>
              <a:buChar char="•"/>
            </a:pPr>
            <a:endParaRPr lang="en-GB" dirty="0">
              <a:solidFill>
                <a:srgbClr val="00B050"/>
              </a:solidFill>
            </a:endParaRPr>
          </a:p>
          <a:p>
            <a:pPr marL="285750" indent="-285750">
              <a:buFont typeface="Arial" panose="020B0604020202020204" pitchFamily="34" charset="0"/>
              <a:buChar char="•"/>
            </a:pPr>
            <a:r>
              <a:rPr lang="en-GB" dirty="0">
                <a:solidFill>
                  <a:srgbClr val="00B050"/>
                </a:solidFill>
              </a:rPr>
              <a:t>What do you want to change about the world or about yourself?</a:t>
            </a:r>
          </a:p>
          <a:p>
            <a:pPr marL="285750" indent="-285750">
              <a:buFont typeface="Arial" panose="020B0604020202020204" pitchFamily="34" charset="0"/>
              <a:buChar char="•"/>
            </a:pPr>
            <a:endParaRPr lang="en-GB" dirty="0">
              <a:solidFill>
                <a:srgbClr val="00B050"/>
              </a:solidFill>
            </a:endParaRPr>
          </a:p>
          <a:p>
            <a:pPr marL="285750" indent="-285750">
              <a:buFont typeface="Arial" panose="020B0604020202020204" pitchFamily="34" charset="0"/>
              <a:buChar char="•"/>
            </a:pPr>
            <a:r>
              <a:rPr lang="en-GB" dirty="0">
                <a:solidFill>
                  <a:srgbClr val="00B050"/>
                </a:solidFill>
              </a:rPr>
              <a:t>What are you most proud of? </a:t>
            </a:r>
          </a:p>
          <a:p>
            <a:pPr marL="285750" indent="-285750">
              <a:buFont typeface="Arial" panose="020B0604020202020204" pitchFamily="34" charset="0"/>
              <a:buChar char="•"/>
            </a:pPr>
            <a:endParaRPr lang="en-GB" dirty="0">
              <a:solidFill>
                <a:srgbClr val="00B050"/>
              </a:solidFill>
            </a:endParaRPr>
          </a:p>
          <a:p>
            <a:pPr marL="285750" indent="-285750">
              <a:buFont typeface="Arial" panose="020B0604020202020204" pitchFamily="34" charset="0"/>
              <a:buChar char="•"/>
            </a:pPr>
            <a:r>
              <a:rPr lang="en-GB" dirty="0">
                <a:solidFill>
                  <a:srgbClr val="00B050"/>
                </a:solidFill>
              </a:rPr>
              <a:t>When were you the happiest?</a:t>
            </a:r>
          </a:p>
          <a:p>
            <a:endParaRPr lang="en-GB" dirty="0">
              <a:solidFill>
                <a:srgbClr val="00B050"/>
              </a:solidFill>
            </a:endParaRPr>
          </a:p>
          <a:p>
            <a:endParaRPr lang="en-US" dirty="0"/>
          </a:p>
        </p:txBody>
      </p:sp>
      <p:pic>
        <p:nvPicPr>
          <p:cNvPr id="135" name="Picture 134" descr="A logo with purple and green flowers&#10;&#10;Description automatically generated">
            <a:extLst>
              <a:ext uri="{FF2B5EF4-FFF2-40B4-BE49-F238E27FC236}">
                <a16:creationId xmlns:a16="http://schemas.microsoft.com/office/drawing/2014/main" id="{A0D0F5BE-77AE-9082-FE85-C067703E4C55}"/>
              </a:ext>
            </a:extLst>
          </p:cNvPr>
          <p:cNvPicPr>
            <a:picLocks noChangeAspect="1"/>
          </p:cNvPicPr>
          <p:nvPr/>
        </p:nvPicPr>
        <p:blipFill>
          <a:blip r:embed="rId2"/>
          <a:stretch>
            <a:fillRect/>
          </a:stretch>
        </p:blipFill>
        <p:spPr>
          <a:xfrm>
            <a:off x="-692374" y="-1484648"/>
            <a:ext cx="4762500" cy="4762500"/>
          </a:xfrm>
          <a:prstGeom prst="rect">
            <a:avLst/>
          </a:prstGeom>
        </p:spPr>
      </p:pic>
    </p:spTree>
    <p:extLst>
      <p:ext uri="{BB962C8B-B14F-4D97-AF65-F5344CB8AC3E}">
        <p14:creationId xmlns:p14="http://schemas.microsoft.com/office/powerpoint/2010/main" val="302601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2523-61B9-154F-92D8-DFA209E2DFE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399E172-036A-0B4D-A8DA-64FC269E2293}"/>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A1F3979A-447F-2C4F-9311-F3766BCF8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 name="Group 4">
            <a:extLst>
              <a:ext uri="{FF2B5EF4-FFF2-40B4-BE49-F238E27FC236}">
                <a16:creationId xmlns:a16="http://schemas.microsoft.com/office/drawing/2014/main" id="{1531C643-18AA-C645-BA3A-8C0FD7E9A4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24F0B13C-4E2D-F748-9CE5-3A5741D82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1B431EB-326F-E743-9F65-11D6B4D31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F14671-7EF8-8F4F-9503-E4F7474E9F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3CCB8A2-15EB-454C-AB74-9327AA68C6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69ECA61-EF81-AF4C-8AD5-CF97F5865D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415513-B40A-6344-BF53-97408F0152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B3042A-8CD6-3A45-B341-42033F4647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39C182-067A-6446-A3D3-DDC34FB21A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06E918-457C-5446-8218-820A4C9E82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EE91F1-4266-3E43-AA18-54734DD436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7DB9A1-0788-3046-A0F7-4510E634C8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FC618F-76D6-1341-AA3E-B66F15AD6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38ECB13-92F8-C048-9345-DDC8D55E8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51747A9-56E0-104C-9647-9E6F60732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5AAF21-C767-874E-BE6A-11071691C7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C54B55D-F209-114A-ADFD-C3DCA0FC9A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384D8B-1341-5F4A-BC98-885DE90D5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B00C0E-648B-2B47-9BAF-FE02CBB744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ABA8BD8-EF7A-1846-A3F6-4D35DF0D54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4FF95BB-5061-2C43-AD38-209834E277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38C360-051B-094B-96E0-2D014635D9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399EB10-525D-DC42-9BDD-FF1D5ECDBA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D0FE938-5BD9-FC42-BEF9-F0D04FB12B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3B54A8-B1A4-8646-98B4-9886B9EB6F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5456A6-5DC0-A14D-A13A-A2DB02EC5B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5EC3F8-B248-DE49-9562-771BAEC904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1154551-6FD2-704C-9EAA-0F79191D2A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6349D8A-D6D2-B449-94C1-5E4B10881D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41B65D-2832-8C47-941E-5DA60DC4B3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reeform: Shape 190">
            <a:extLst>
              <a:ext uri="{FF2B5EF4-FFF2-40B4-BE49-F238E27FC236}">
                <a16:creationId xmlns:a16="http://schemas.microsoft.com/office/drawing/2014/main" id="{6784F70D-7185-6944-9C4C-F23CB76BB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6" name="Freeform: Shape 192">
            <a:extLst>
              <a:ext uri="{FF2B5EF4-FFF2-40B4-BE49-F238E27FC236}">
                <a16:creationId xmlns:a16="http://schemas.microsoft.com/office/drawing/2014/main" id="{C3028895-84D1-E94B-9329-A39D0486C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7" name="Rectangle 36">
            <a:extLst>
              <a:ext uri="{FF2B5EF4-FFF2-40B4-BE49-F238E27FC236}">
                <a16:creationId xmlns:a16="http://schemas.microsoft.com/office/drawing/2014/main" id="{08B142B8-4F37-D04B-BD13-2CA709947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8" name="Group 37">
            <a:extLst>
              <a:ext uri="{FF2B5EF4-FFF2-40B4-BE49-F238E27FC236}">
                <a16:creationId xmlns:a16="http://schemas.microsoft.com/office/drawing/2014/main" id="{357B1A5B-0AA6-7F4F-AB4D-58B1A20CB8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9" name="Straight Connector 38">
              <a:extLst>
                <a:ext uri="{FF2B5EF4-FFF2-40B4-BE49-F238E27FC236}">
                  <a16:creationId xmlns:a16="http://schemas.microsoft.com/office/drawing/2014/main" id="{A92DC702-596C-A546-8758-2DD6256549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5EFCEDC-3E7F-EE4E-B234-3FB929FCA9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4C0298D-4B3D-D847-A64D-9B42961544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CEC88AD-C68B-8C49-B8B6-2B62FAA796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22017-A9A6-3841-B0E0-31CE817B29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91A5765-17BB-2342-8626-173E805575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6B95217-6956-5D4F-A96F-2601D7902D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A4517BA-9F3D-D441-9EA8-2A3839A5CD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7E8B264-AF41-D44D-B4A8-CDDCD76D34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813A1E4-0ED1-714F-A656-C926DE0C80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D3BDE1A-2724-3641-9B85-5FD38E3E8D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7B16250-168A-D147-AA54-18C8CEC386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23CA7F7-E7A9-E849-BFBD-7094AF88AA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BD3C15C-3F41-9B40-9A34-AD34F8EC3A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5E87EF5-59CD-2B4D-83D6-686A4F9F63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9232E5A-C583-DF45-963F-4DA1685C7E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3EAD8F6-9CA5-5248-A121-56DDA2651E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2B0F5FE-F8AD-834A-A103-E13DAB873F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0936FD2-0AD9-E44A-9CA4-6EC93BDAA1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1E49AE2-94A8-E345-88A3-6D5F26368E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E998574-E112-A14B-9B6B-BBEE70CDB8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2A2BC56-BE70-F249-B57A-1576CA5DBC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A661BA2-9200-F042-84D2-90906CE9F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47D5563-1ACA-CA46-AB7C-B9869D43B5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9B42312-57B3-BB4F-9584-9403BA56B2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D73BD84-1E19-244C-A14B-491C28A1F9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F61514A-26BF-E34A-BE9E-912159AC61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95AA0CA-FA60-F148-863A-D2D3F74936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94AE506-6003-5C46-BEA9-F98699EDB9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8" name="Freeform: Shape 227">
            <a:extLst>
              <a:ext uri="{FF2B5EF4-FFF2-40B4-BE49-F238E27FC236}">
                <a16:creationId xmlns:a16="http://schemas.microsoft.com/office/drawing/2014/main" id="{5E67CE2A-0CE0-A244-98D0-5394110DC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62D716BE-D483-7047-A24D-6588D91A01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0" name="Straight Connector 69">
              <a:extLst>
                <a:ext uri="{FF2B5EF4-FFF2-40B4-BE49-F238E27FC236}">
                  <a16:creationId xmlns:a16="http://schemas.microsoft.com/office/drawing/2014/main" id="{BACF735A-6FE0-F347-84A4-9120197792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F795521-4029-6446-9F3D-2DD4C7443A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391FDDF-3621-4249-B6B7-74B215C91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0CAFC69-7449-1E49-808C-0147C61A98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FE8DB50-FAE0-BA4C-A038-FB22BB2314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4DB3AEA-9BE1-7C4D-AF2B-04EC1DB653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864BE85-A25A-F248-A5AA-6867EF6CAD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A4BFEFF-B2F3-3544-A35B-81DEE8CB2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4874EA4-6464-9E40-AE7C-45AA5D6A19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C6D6B39-75FD-0B44-936C-9EA81C745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5D28CB3-DB34-6645-9AFD-5FD391168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D12DB7A-65D4-9F48-828F-1611E029AD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2889600-654D-214E-9244-FA3BE06A0D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FD1B07D-FE84-6745-941E-43C4BAC50E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3E068CA-B8C9-4448-B7CB-8B6365654E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E23FEDF-6F92-1948-8EE2-6B87F1584D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5967F22-12DF-9B46-A269-7DB90C274B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A969EAA-5D79-2041-A392-C2742611DA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844C9E0-D3DA-A746-A0D1-E67EAB0583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81DC7AC-CFFF-4243-8E09-01F1F34497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6A5C026-186D-4E45-9335-0B6A857E9A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A3220FB-1053-E04F-BC12-5A5649E614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85C2623-A630-1340-9C36-6511C036C8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6D7853D-4647-8B46-8FDF-0335953384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CD3DF5-F62F-3C48-9D3F-30B84C22CB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8D966A3-2C9C-664A-8755-E5C061C482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5DBF5D0-B963-1B4A-B52A-E8A81B1A3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E1CFF30-50D2-F643-AC93-A1237AA733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5601112-B105-7843-8E11-671595087D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99" name="Rectangle 98">
            <a:extLst>
              <a:ext uri="{FF2B5EF4-FFF2-40B4-BE49-F238E27FC236}">
                <a16:creationId xmlns:a16="http://schemas.microsoft.com/office/drawing/2014/main" id="{9F35606A-8C48-4746-9420-E81D8A69C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0" name="Rectangle 99">
            <a:extLst>
              <a:ext uri="{FF2B5EF4-FFF2-40B4-BE49-F238E27FC236}">
                <a16:creationId xmlns:a16="http://schemas.microsoft.com/office/drawing/2014/main" id="{FFFBD19B-4CC5-E545-B67A-FA66B6C2A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1" name="Rectangle 100">
            <a:extLst>
              <a:ext uri="{FF2B5EF4-FFF2-40B4-BE49-F238E27FC236}">
                <a16:creationId xmlns:a16="http://schemas.microsoft.com/office/drawing/2014/main" id="{5C87D40A-F2C0-2A40-8ABE-A1E8ADDB9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2" name="Right Triangle 101">
            <a:extLst>
              <a:ext uri="{FF2B5EF4-FFF2-40B4-BE49-F238E27FC236}">
                <a16:creationId xmlns:a16="http://schemas.microsoft.com/office/drawing/2014/main" id="{FBB3373A-87A6-9D4D-8191-415C6334B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 name="Group 102">
            <a:extLst>
              <a:ext uri="{FF2B5EF4-FFF2-40B4-BE49-F238E27FC236}">
                <a16:creationId xmlns:a16="http://schemas.microsoft.com/office/drawing/2014/main" id="{EDD5D9CA-7F7B-9446-8B2E-B711CF4DEE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4" name="Straight Connector 103">
              <a:extLst>
                <a:ext uri="{FF2B5EF4-FFF2-40B4-BE49-F238E27FC236}">
                  <a16:creationId xmlns:a16="http://schemas.microsoft.com/office/drawing/2014/main" id="{1A4FAD8B-D7F7-7B43-AAD6-59A7681EEF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3BD2572-35E5-E848-BB25-E1EE47828A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40CF1ED-3990-924E-9345-F0E6DBDE85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D7A85C3-CBCD-1643-8A8B-D8B4150A5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B0BA2C1-A868-A240-9F7C-A9C5EE8E17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CEAF22-278E-8143-BB21-A29E93A820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C2CB5E0-8DB7-3D47-A29A-D4FDCD0273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B0E7507-791F-7B49-A054-C973BB7477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A7811D8-B588-3547-B9FF-4C5AEC38D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B113D4F-A467-F04D-AA8E-4D2803AD74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9929441-AF03-034F-967B-F654D4AEFF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07FF263-8887-DE4E-85E4-F23119089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0C9F494-4FF0-C34A-AC51-37C4882958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56AFB75-83A1-5A43-9D87-9490CDEECF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785F131-1CAB-644F-9C60-E986E5886F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55ECA03-13ED-9A42-AECD-5C05687C6C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F716633-062A-4C4D-AE5C-5F8B121761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87C7CA9-F6A3-C843-93F1-A1BB4C0AF5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0C6A04A-5B9F-F54F-89B7-8C56993AB5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BB3A912-124E-5E4D-BB3B-4FCFD2AE19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4D10496-C024-4F4D-BBA5-4CA51B32ED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AFF9EEF-80EB-3B4B-A294-8779AD4D7B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A38007D-A1CC-2B47-B2AF-16E497928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A871359-BED7-8242-89C9-7C0C94A382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878A2D8-05A2-764B-BCE3-6A35900F72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D0DED30-5E30-6845-8471-A6638D3266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7E0E5B4-9959-2648-BC4E-D3DD0DCA8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97A3121-7A9B-4343-A3F5-E0945CEC4F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89139DA-64C1-004C-96AE-A2826210B6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3" name="Title 1">
            <a:extLst>
              <a:ext uri="{FF2B5EF4-FFF2-40B4-BE49-F238E27FC236}">
                <a16:creationId xmlns:a16="http://schemas.microsoft.com/office/drawing/2014/main" id="{5ED1ED6B-FEC5-F943-9742-DD205D52D4B0}"/>
              </a:ext>
            </a:extLst>
          </p:cNvPr>
          <p:cNvSpPr txBox="1">
            <a:spLocks/>
          </p:cNvSpPr>
          <p:nvPr/>
        </p:nvSpPr>
        <p:spPr>
          <a:xfrm>
            <a:off x="290405" y="1235754"/>
            <a:ext cx="3733078" cy="5531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VALUES</a:t>
            </a:r>
          </a:p>
          <a:p>
            <a:r>
              <a:rPr lang="en-US" sz="2400" dirty="0"/>
              <a:t>Brainstorm exercise</a:t>
            </a:r>
          </a:p>
          <a:p>
            <a:r>
              <a:rPr lang="en-GB" dirty="0">
                <a:solidFill>
                  <a:srgbClr val="00B050"/>
                </a:solidFill>
              </a:rPr>
              <a:t>.</a:t>
            </a:r>
          </a:p>
          <a:p>
            <a:endParaRPr lang="en-US" dirty="0"/>
          </a:p>
        </p:txBody>
      </p:sp>
      <p:sp>
        <p:nvSpPr>
          <p:cNvPr id="134" name="Flowchart: Document 8">
            <a:extLst>
              <a:ext uri="{FF2B5EF4-FFF2-40B4-BE49-F238E27FC236}">
                <a16:creationId xmlns:a16="http://schemas.microsoft.com/office/drawing/2014/main" id="{2CA09075-AD63-1F4A-A144-FE3FA872B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7" name="TextBox 136">
            <a:extLst>
              <a:ext uri="{FF2B5EF4-FFF2-40B4-BE49-F238E27FC236}">
                <a16:creationId xmlns:a16="http://schemas.microsoft.com/office/drawing/2014/main" id="{ED0DB407-54B7-CD41-93A9-4C03A0E3A423}"/>
              </a:ext>
            </a:extLst>
          </p:cNvPr>
          <p:cNvSpPr txBox="1"/>
          <p:nvPr/>
        </p:nvSpPr>
        <p:spPr>
          <a:xfrm>
            <a:off x="5197643" y="758448"/>
            <a:ext cx="6870031" cy="1200329"/>
          </a:xfrm>
          <a:prstGeom prst="rect">
            <a:avLst/>
          </a:prstGeom>
          <a:noFill/>
        </p:spPr>
        <p:txBody>
          <a:bodyPr wrap="square" rtlCol="0">
            <a:spAutoFit/>
          </a:bodyPr>
          <a:lstStyle/>
          <a:p>
            <a:endParaRPr lang="en-GB" dirty="0">
              <a:solidFill>
                <a:srgbClr val="00B050"/>
              </a:solidFill>
            </a:endParaRPr>
          </a:p>
          <a:p>
            <a:r>
              <a:rPr lang="en-GB" dirty="0">
                <a:solidFill>
                  <a:srgbClr val="00B050"/>
                </a:solidFill>
              </a:rPr>
              <a:t>NOTES</a:t>
            </a:r>
          </a:p>
          <a:p>
            <a:endParaRPr lang="en-GB" dirty="0">
              <a:solidFill>
                <a:srgbClr val="00B050"/>
              </a:solidFill>
            </a:endParaRPr>
          </a:p>
          <a:p>
            <a:endParaRPr lang="en-US" dirty="0"/>
          </a:p>
        </p:txBody>
      </p:sp>
      <p:pic>
        <p:nvPicPr>
          <p:cNvPr id="135" name="Picture 134" descr="A logo with purple and green flowers&#10;&#10;Description automatically generated">
            <a:extLst>
              <a:ext uri="{FF2B5EF4-FFF2-40B4-BE49-F238E27FC236}">
                <a16:creationId xmlns:a16="http://schemas.microsoft.com/office/drawing/2014/main" id="{B0544745-4196-0243-D87C-67046FB45877}"/>
              </a:ext>
            </a:extLst>
          </p:cNvPr>
          <p:cNvPicPr>
            <a:picLocks noChangeAspect="1"/>
          </p:cNvPicPr>
          <p:nvPr/>
        </p:nvPicPr>
        <p:blipFill>
          <a:blip r:embed="rId2"/>
          <a:stretch>
            <a:fillRect/>
          </a:stretch>
        </p:blipFill>
        <p:spPr>
          <a:xfrm>
            <a:off x="-692374" y="-1484648"/>
            <a:ext cx="4762500" cy="4762500"/>
          </a:xfrm>
          <a:prstGeom prst="rect">
            <a:avLst/>
          </a:prstGeom>
        </p:spPr>
      </p:pic>
    </p:spTree>
    <p:extLst>
      <p:ext uri="{BB962C8B-B14F-4D97-AF65-F5344CB8AC3E}">
        <p14:creationId xmlns:p14="http://schemas.microsoft.com/office/powerpoint/2010/main" val="31059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DFDC-C163-8944-A803-FE1C9D407C4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616D2A3-32AE-1C4A-A55D-8BD8097C1153}"/>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DA4CC817-EA92-D747-8028-89ADC009CD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 name="Group 4">
            <a:extLst>
              <a:ext uri="{FF2B5EF4-FFF2-40B4-BE49-F238E27FC236}">
                <a16:creationId xmlns:a16="http://schemas.microsoft.com/office/drawing/2014/main" id="{C10399CD-B56A-4D44-8714-5FEAAFFC8E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3FAD63EF-246F-7640-B535-053120909A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D0F1DC-C2E0-1340-BD35-131B57EE9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E50DCBD-F430-6842-8997-474BF44324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048209F-A412-6745-9C09-E1021D2D8E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43FA80E-30C9-1743-B0D1-785B7FE53B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6F827F3-C637-6743-A5A5-0A8E79C39A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011B2C-191D-384C-BFBA-EF8BC771F8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0C6EE8-B81F-974A-AC1D-1345CDB95E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7D75A0-C8EB-0645-8193-15A927F79E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6AB149-170A-A249-9150-47F228822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DE1946-F35A-DE44-B3DF-D0CDA9CFCD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BDA804-9801-6B43-846B-02B57A0EAB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5C15B9-6B33-C04E-BFA4-158BB64BDD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4B3DAA-D190-B841-8E72-40089C0A83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33D227-9430-8040-8AF6-6A6E1A6C52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AA49219-9D49-924C-9F73-A77F97DA8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0AAC06A-C0EE-7D48-AD5C-E1C8E9630F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C06D991-1488-B440-A211-805238EFB4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6737391-22FE-614E-9779-8E5EBFD59B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FB1736-60DF-F049-AE4C-FBBB883C99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F4C98B-1F46-724E-A948-BD32672297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450EC5B-52C6-644D-BB67-E4659D4AC4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2746AA-A258-444F-8046-7D60DD125B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97B1A17-1986-934E-B690-D2D9A9BDD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B41C40F-E189-F54E-AD9A-AA453BA63E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03BA3F2-2A7E-4346-9B4A-BF7C380941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9A53642-8232-3C45-9D39-9389F3F058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602C8D8-A1D8-514E-9BCA-A49EC153BA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008CB02-E986-2D4B-89CF-A48FEF01A5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reeform: Shape 190">
            <a:extLst>
              <a:ext uri="{FF2B5EF4-FFF2-40B4-BE49-F238E27FC236}">
                <a16:creationId xmlns:a16="http://schemas.microsoft.com/office/drawing/2014/main" id="{617579D4-E8D3-9841-A9F0-81038715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6" name="Freeform: Shape 192">
            <a:extLst>
              <a:ext uri="{FF2B5EF4-FFF2-40B4-BE49-F238E27FC236}">
                <a16:creationId xmlns:a16="http://schemas.microsoft.com/office/drawing/2014/main" id="{6E9C1A78-CEA9-944E-9DCD-E812A7E5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7" name="Rectangle 36">
            <a:extLst>
              <a:ext uri="{FF2B5EF4-FFF2-40B4-BE49-F238E27FC236}">
                <a16:creationId xmlns:a16="http://schemas.microsoft.com/office/drawing/2014/main" id="{3CD50E0D-D86F-A44A-AC37-939F0D087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8" name="Group 37">
            <a:extLst>
              <a:ext uri="{FF2B5EF4-FFF2-40B4-BE49-F238E27FC236}">
                <a16:creationId xmlns:a16="http://schemas.microsoft.com/office/drawing/2014/main" id="{C72B9DA7-6144-6F45-B057-B652F44BA1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9" name="Straight Connector 38">
              <a:extLst>
                <a:ext uri="{FF2B5EF4-FFF2-40B4-BE49-F238E27FC236}">
                  <a16:creationId xmlns:a16="http://schemas.microsoft.com/office/drawing/2014/main" id="{5CFFF6A2-7FA8-3649-BBAC-E4ED0DD06F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1C64167-C146-7E47-8AAC-1CAEBC3222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F913F03-098D-764A-A17C-8A76C7FE3C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17F976A-2DE9-6744-A97E-97623F66D3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CAF8875-E4F0-844B-8247-029F2B5CE1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B1ADBED-B873-1D4E-91AF-E6972A4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775C24B-A3EA-FD40-B164-4ECC07B55C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D79B88B-68C8-0648-923A-7577519F8E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AF17C81-B2B9-A44E-9151-CC566877B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3D7BC58-EC65-A940-923A-CAEBA51BD8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772C52E-855D-3647-9355-0B835ADBAD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5FE9CF2-5043-2048-ADA4-A1D9646C74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95F3F74-88F1-D941-9F9C-34606A322D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BC517C7-A6F8-3544-9CDE-405E57CA4E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203DD0E-CC4F-6D42-BC23-7AD2CF66FC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8F76ECD-EBFF-7449-94BC-7168B8DE88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D4D19FB-1AF3-BC44-9197-A083B07A63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275C5B6-06EE-D740-9742-59C742A959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D29D259-4FA8-8E46-B3A8-446CA04916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9864189-EC25-8F49-87D4-558DE06FDE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CB5E8B6-6FF7-B34A-B2EF-1C9165C442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7C81DA5-F10E-7F49-913A-1EB004A4B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14603B1-F498-AB44-A2FA-E3DD30EDD5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718B634-1460-324C-8552-9A4CA3D3FD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3279C46-9B64-5041-AB66-08E8BF958F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2E737FC-3A47-2E42-8EDD-0C8C0154A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43066A5-C20F-5444-B8EA-33A63DB008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F3F1163-CB65-2641-B6D9-F476FF15DB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A800D6E-6436-3A45-9552-8597E87000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8" name="Freeform: Shape 227">
            <a:extLst>
              <a:ext uri="{FF2B5EF4-FFF2-40B4-BE49-F238E27FC236}">
                <a16:creationId xmlns:a16="http://schemas.microsoft.com/office/drawing/2014/main" id="{1B636CC9-8892-254D-929C-3EA68EF0C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46D3951B-86DC-ED40-AB03-3B2D85F40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0" name="Straight Connector 69">
              <a:extLst>
                <a:ext uri="{FF2B5EF4-FFF2-40B4-BE49-F238E27FC236}">
                  <a16:creationId xmlns:a16="http://schemas.microsoft.com/office/drawing/2014/main" id="{70CFE24C-67DA-2C43-B8A1-8B9F6C551E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4D45BA9-CA10-EB4F-BDF9-2B399C6BE0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4005315-E6BB-204F-88D5-43A5D2775F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0B0DC4-37C5-0C47-BBDA-793288714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0ED4EF0-AF6A-BE46-988A-D7A6A1BC9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DBA6ECA-EC37-2546-BDC4-8C95120E06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49AEC2D-7164-6241-984D-5565F8D4FA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FAE20F1-7F48-FC4B-900E-89BBA9A685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5308E75-6DBF-5444-A8B9-31147CE5DB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6D69D48-BAFC-F544-A6E4-799B98F981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3BE5484-7E7F-FE4A-9F13-E6A22DCC74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8624567-B7BA-4247-9D20-88D1634A6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540DFBB-945F-8C4B-AC8E-EB23512C9F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2718AED-221B-0C44-B29F-37C3802498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C09C274-A8C5-D448-9EE6-F05181B716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26B120D-470B-8E43-8DE4-C985DCC569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8B4E00E-CF37-4741-9591-3C2059E163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53537A1-D7DB-0943-B9F4-4A4EAA1C7F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5D298FA-4537-644F-B15D-1BC3B9FF2B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3EDC35F-33C9-0646-B856-95C8ABC6B4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42C9EF1-F4DB-E94D-B0A1-6A728A12DE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235D235-0E58-F044-B370-0DC4FDC292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118C171-2707-0D46-BCF0-78863B19BD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BCB75FF-5FBF-A948-BCBE-9FA83D7143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0178B15-6415-B444-82DB-CFEC2E5263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D4CA90D-6147-624F-A8E0-48E35C926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19865F2-3984-C840-8B0C-D2D644511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66223CD-DD8E-C040-9B78-85A8475972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4B93E61-85C4-E947-B71A-B154B04D44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99" name="Rectangle 98">
            <a:extLst>
              <a:ext uri="{FF2B5EF4-FFF2-40B4-BE49-F238E27FC236}">
                <a16:creationId xmlns:a16="http://schemas.microsoft.com/office/drawing/2014/main" id="{E4CA8F8F-C489-2C40-91AD-0A1B569F1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0" name="Rectangle 99">
            <a:extLst>
              <a:ext uri="{FF2B5EF4-FFF2-40B4-BE49-F238E27FC236}">
                <a16:creationId xmlns:a16="http://schemas.microsoft.com/office/drawing/2014/main" id="{1DB414BD-CB14-E440-8E41-7D2DBDA94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1" name="Rectangle 100">
            <a:extLst>
              <a:ext uri="{FF2B5EF4-FFF2-40B4-BE49-F238E27FC236}">
                <a16:creationId xmlns:a16="http://schemas.microsoft.com/office/drawing/2014/main" id="{6EF53F42-A7C8-D341-AAE4-0E943F9CC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2" name="Right Triangle 101">
            <a:extLst>
              <a:ext uri="{FF2B5EF4-FFF2-40B4-BE49-F238E27FC236}">
                <a16:creationId xmlns:a16="http://schemas.microsoft.com/office/drawing/2014/main" id="{2F68D785-750E-1541-A3A5-26C7B5969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 name="Group 102">
            <a:extLst>
              <a:ext uri="{FF2B5EF4-FFF2-40B4-BE49-F238E27FC236}">
                <a16:creationId xmlns:a16="http://schemas.microsoft.com/office/drawing/2014/main" id="{9F7295A7-3916-D248-B3B7-CB8423B5E1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4" name="Straight Connector 103">
              <a:extLst>
                <a:ext uri="{FF2B5EF4-FFF2-40B4-BE49-F238E27FC236}">
                  <a16:creationId xmlns:a16="http://schemas.microsoft.com/office/drawing/2014/main" id="{C0B977A9-264F-974E-B9FA-9601CBE85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7C662A2-1B0E-5043-900C-248E1FE36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F07C032-C96E-AA44-BC05-2B99CFA9B5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1137D8-54B7-D046-B3CB-C0A99AADA7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96F3C1F-6E18-D346-8461-889A494F93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58E5A88-70CE-D54E-BB80-367A64DC85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8B6952B-CC98-2C48-AC2E-8D38053545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C003240-454A-8544-BF4A-1E6EE04E00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59D574C-6B4B-BE45-B87B-E7BC881C72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CDBE0E3-73D5-ED4A-BD98-3A0FBB9927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B150979-50AB-BC47-AD6E-FB30ED07CC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A6EC4AF-1D32-DA46-B1CA-3AF9051F5D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D295EEB-1BDB-F24F-B319-0EF8D1B199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19BAA7E-04C6-2B41-A6F5-90DCD9F366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9C9E28B-B2CB-9F40-9245-545E9E424E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7893892-E818-D244-AA74-748384BC68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6CF6583-AF4C-A645-8236-131F26DDDD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D550C6C-8E44-2445-A86F-99715C720A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042897E-CC2E-FC4E-91F9-BC30217239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E9C9F0B-F3E2-0248-94F8-CBD3DCBE35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B32BA20-781A-EF4B-B419-1B5706A122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DC7C1D9-595D-6649-A604-E241EFC86E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D5C05F0-121B-194D-815C-663E36E894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11096FB-C39B-6A42-871D-A62C96CADE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585209B-BB62-7243-AF83-34ADEBDB7A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0B98EC2-1649-4D47-A8B9-6A3BF9AD85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BC814E9-5BB8-B64C-9708-AA6B28E31E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8DF7F75-A160-7541-BD6A-C98C7F6470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2E1591-ED06-D54C-AD45-D6DD25F8A7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3" name="Title 1">
            <a:extLst>
              <a:ext uri="{FF2B5EF4-FFF2-40B4-BE49-F238E27FC236}">
                <a16:creationId xmlns:a16="http://schemas.microsoft.com/office/drawing/2014/main" id="{D9A28E41-D787-984D-9DE1-009BAE463853}"/>
              </a:ext>
            </a:extLst>
          </p:cNvPr>
          <p:cNvSpPr txBox="1">
            <a:spLocks/>
          </p:cNvSpPr>
          <p:nvPr/>
        </p:nvSpPr>
        <p:spPr>
          <a:xfrm>
            <a:off x="457201" y="720772"/>
            <a:ext cx="3733078" cy="5531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VALUES</a:t>
            </a:r>
          </a:p>
        </p:txBody>
      </p:sp>
      <p:sp>
        <p:nvSpPr>
          <p:cNvPr id="134" name="Flowchart: Document 8">
            <a:extLst>
              <a:ext uri="{FF2B5EF4-FFF2-40B4-BE49-F238E27FC236}">
                <a16:creationId xmlns:a16="http://schemas.microsoft.com/office/drawing/2014/main" id="{6EB22460-DB73-7B42-82F5-BD82C0695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7" name="TextBox 136">
            <a:extLst>
              <a:ext uri="{FF2B5EF4-FFF2-40B4-BE49-F238E27FC236}">
                <a16:creationId xmlns:a16="http://schemas.microsoft.com/office/drawing/2014/main" id="{7C679725-C291-6F4D-B5C5-F058E8CE6E86}"/>
              </a:ext>
            </a:extLst>
          </p:cNvPr>
          <p:cNvSpPr txBox="1"/>
          <p:nvPr/>
        </p:nvSpPr>
        <p:spPr>
          <a:xfrm>
            <a:off x="5141494" y="215642"/>
            <a:ext cx="6593305" cy="7017306"/>
          </a:xfrm>
          <a:prstGeom prst="rect">
            <a:avLst/>
          </a:prstGeom>
          <a:noFill/>
        </p:spPr>
        <p:txBody>
          <a:bodyPr wrap="square" rtlCol="0">
            <a:spAutoFit/>
          </a:bodyPr>
          <a:lstStyle/>
          <a:p>
            <a:endParaRPr lang="en-GB" dirty="0">
              <a:solidFill>
                <a:srgbClr val="00B050"/>
              </a:solidFill>
            </a:endParaRPr>
          </a:p>
          <a:p>
            <a:r>
              <a:rPr lang="en-GB" dirty="0">
                <a:solidFill>
                  <a:srgbClr val="00B050"/>
                </a:solidFill>
              </a:rPr>
              <a:t>Values can, be ‘changed’ in the sense that many of us lead our lives from values that aren’t even ours, instead they are ‘borrowed’ from people around us – parents, peers, or partners. </a:t>
            </a:r>
          </a:p>
          <a:p>
            <a:endParaRPr lang="en-GB" dirty="0">
              <a:solidFill>
                <a:srgbClr val="00B050"/>
              </a:solidFill>
            </a:endParaRPr>
          </a:p>
          <a:p>
            <a:r>
              <a:rPr lang="en-GB" dirty="0">
                <a:solidFill>
                  <a:srgbClr val="00B050"/>
                </a:solidFill>
              </a:rPr>
              <a:t>So, we can identify this problem and ‘change’ to our own values that suit us better.</a:t>
            </a:r>
          </a:p>
          <a:p>
            <a:endParaRPr lang="en-GB" dirty="0">
              <a:solidFill>
                <a:srgbClr val="00B050"/>
              </a:solidFill>
            </a:endParaRPr>
          </a:p>
          <a:p>
            <a:r>
              <a:rPr lang="en-GB" dirty="0">
                <a:solidFill>
                  <a:srgbClr val="00B050"/>
                </a:solidFill>
              </a:rPr>
              <a:t>Our values evolve as we do; </a:t>
            </a:r>
          </a:p>
          <a:p>
            <a:endParaRPr lang="en-GB" dirty="0">
              <a:solidFill>
                <a:srgbClr val="00B050"/>
              </a:solidFill>
            </a:endParaRPr>
          </a:p>
          <a:p>
            <a:r>
              <a:rPr lang="en-GB" dirty="0">
                <a:solidFill>
                  <a:srgbClr val="00B050"/>
                </a:solidFill>
              </a:rPr>
              <a:t>For example, if you have the value of success, that might look like ambition when you are young. When you are older, that same value might attach to a sense of learned compassion and become justice – success not just for yourself, but for others</a:t>
            </a:r>
          </a:p>
          <a:p>
            <a:endParaRPr lang="en-GB" dirty="0">
              <a:solidFill>
                <a:srgbClr val="00B050"/>
              </a:solidFill>
            </a:endParaRPr>
          </a:p>
          <a:p>
            <a:r>
              <a:rPr lang="en-GB" dirty="0">
                <a:solidFill>
                  <a:srgbClr val="00B050"/>
                </a:solidFill>
              </a:rPr>
              <a:t>In some cases,  values will be easy to figure out. If you wrote “a loving relationship” in response to the question about what’s important to you, then “love” is an important personal value for you. If you wrote “being happy,” then you value happiness.</a:t>
            </a:r>
            <a:br>
              <a:rPr lang="en-GB" dirty="0">
                <a:solidFill>
                  <a:srgbClr val="00B050"/>
                </a:solidFill>
              </a:rPr>
            </a:br>
            <a:endParaRPr lang="en-GB" dirty="0">
              <a:solidFill>
                <a:srgbClr val="00B050"/>
              </a:solidFill>
            </a:endParaRPr>
          </a:p>
          <a:p>
            <a:endParaRPr lang="en-GB" dirty="0">
              <a:solidFill>
                <a:srgbClr val="00B050"/>
              </a:solidFill>
            </a:endParaRPr>
          </a:p>
          <a:p>
            <a:endParaRPr lang="en-US" dirty="0"/>
          </a:p>
        </p:txBody>
      </p:sp>
      <p:pic>
        <p:nvPicPr>
          <p:cNvPr id="135" name="Picture 134" descr="A logo with purple and green flowers&#10;&#10;Description automatically generated">
            <a:extLst>
              <a:ext uri="{FF2B5EF4-FFF2-40B4-BE49-F238E27FC236}">
                <a16:creationId xmlns:a16="http://schemas.microsoft.com/office/drawing/2014/main" id="{D5FAB389-D9A0-A320-EEE4-15C92EBDF761}"/>
              </a:ext>
            </a:extLst>
          </p:cNvPr>
          <p:cNvPicPr>
            <a:picLocks noChangeAspect="1"/>
          </p:cNvPicPr>
          <p:nvPr/>
        </p:nvPicPr>
        <p:blipFill>
          <a:blip r:embed="rId2"/>
          <a:stretch>
            <a:fillRect/>
          </a:stretch>
        </p:blipFill>
        <p:spPr>
          <a:xfrm>
            <a:off x="-692374" y="-1484648"/>
            <a:ext cx="4762500" cy="4762500"/>
          </a:xfrm>
          <a:prstGeom prst="rect">
            <a:avLst/>
          </a:prstGeom>
        </p:spPr>
      </p:pic>
    </p:spTree>
    <p:extLst>
      <p:ext uri="{BB962C8B-B14F-4D97-AF65-F5344CB8AC3E}">
        <p14:creationId xmlns:p14="http://schemas.microsoft.com/office/powerpoint/2010/main" val="53340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620ED-8892-A242-89F8-0C197036235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B8D884D-41CC-084A-80E9-47F7FB3D4D97}"/>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3CCC1453-874A-E946-9EF3-E48A668F5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 name="Group 4">
            <a:extLst>
              <a:ext uri="{FF2B5EF4-FFF2-40B4-BE49-F238E27FC236}">
                <a16:creationId xmlns:a16="http://schemas.microsoft.com/office/drawing/2014/main" id="{D7D4BDE1-1792-2A4A-B4C5-322E5B2B8C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1251E26C-C6BC-1644-BB82-2A5C2CFA71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6233EA-AC2D-7544-B0CE-72F02DDC1C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F9A6D0D-FBAE-D94A-87DA-9ED9944576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2467E9-DD1A-2B4A-BA5F-BB52A5EB22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2C10D9-EC09-4B43-9545-F482A67DA2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6021A7-EBFD-F14E-AD99-F63B14D499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7D1146-BDD3-2B41-9061-BE4D47B6A9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D8FF91-F17D-BD44-A758-7545EBF736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263D508-8D1F-3C45-A28C-9E624934FA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90ED8C4-1598-7344-83A0-2A2646B0F3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4DF3D74-E5B7-9244-B02B-EEB534AD3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7A123C-A7BC-AD41-8205-65F1AB8C6D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99FF30-CB65-6847-A358-1A3D043ED3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497B6E-05C6-8944-9261-211DCD54D0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9B3A0C-8324-734F-855C-9454C85C3E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AAD42EA-DAD5-4942-81F5-B7E377F9E5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7F0C97F-60E9-C346-B1B8-F816181EE4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D7FD5EF-402C-4E4B-B114-3877DC97C9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5E8B9DE-411E-124D-82C7-8715B71914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6670E8C-5716-FA49-A9E2-AAB7A5AE28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3E91DA2-3049-FB4C-9C05-6464865CF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4E64808-A481-434E-9885-04EBAF852B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50D3DE8-19F3-454B-AA1E-97E4EE92F8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82843EC-BD38-164A-9FB5-79694BB8BD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CA3EFAA-1A81-EC48-8DD5-DC0C63A263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753391D-6481-144A-B3E9-03795273AA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5C6EF4F-D6E0-884B-A200-A5BA0D6D64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13F3ECE-F702-994E-B9AA-E47E1FD13A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119CFB1-2598-5D44-A10A-450A637CB0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reeform: Shape 190">
            <a:extLst>
              <a:ext uri="{FF2B5EF4-FFF2-40B4-BE49-F238E27FC236}">
                <a16:creationId xmlns:a16="http://schemas.microsoft.com/office/drawing/2014/main" id="{760DC106-E9E5-1347-B532-C7C9116AA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6" name="Freeform: Shape 192">
            <a:extLst>
              <a:ext uri="{FF2B5EF4-FFF2-40B4-BE49-F238E27FC236}">
                <a16:creationId xmlns:a16="http://schemas.microsoft.com/office/drawing/2014/main" id="{C2C80AD2-2931-B24C-9CCE-8F7156C5D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37" name="Rectangle 36">
            <a:extLst>
              <a:ext uri="{FF2B5EF4-FFF2-40B4-BE49-F238E27FC236}">
                <a16:creationId xmlns:a16="http://schemas.microsoft.com/office/drawing/2014/main" id="{DCDECA67-A22E-3344-9BAC-612DA0D49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8" name="Group 37">
            <a:extLst>
              <a:ext uri="{FF2B5EF4-FFF2-40B4-BE49-F238E27FC236}">
                <a16:creationId xmlns:a16="http://schemas.microsoft.com/office/drawing/2014/main" id="{3A763504-D89F-2640-B654-1ED7CEE99E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9" name="Straight Connector 38">
              <a:extLst>
                <a:ext uri="{FF2B5EF4-FFF2-40B4-BE49-F238E27FC236}">
                  <a16:creationId xmlns:a16="http://schemas.microsoft.com/office/drawing/2014/main" id="{3DB33A14-0A31-CD46-9B47-454C7BF96D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2CA5791-4834-0647-889D-6D14ED949B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8C8239-2D42-CE45-A920-E44DBF61A5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730511F-9EC1-6B48-8464-833C05BA88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764016D-E7DB-5D46-8FF1-0071341D1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A633570-8557-8B49-B199-2DCC5D3AF1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254D13B-80E3-A345-BCBE-B822674476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A1759C2-775B-0F4F-8302-29FA311A58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FF6A4A1-42B3-5447-9193-3E7B792857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59C8F5D-51BD-F542-A540-59A9DAE611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C927942-8EAA-624B-88AE-DEFD7DF141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79320F6-3261-A24C-932C-D64F86C63D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33F6F01-1423-3A42-BA0A-E12CB07AD9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1476170-1D68-F740-8204-8A6C988057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8B44BEF-6DC4-274B-A740-58ECCF68FB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F2A3BAF-AEC3-F14A-ACD3-A88C619508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32C1279-0F61-1E4D-A5CB-C45D724AFE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6052BAE-2077-B549-82D4-4F68BE155F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DE1B5EA-2A09-2C47-A718-35279487D4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2574F77-E388-EC40-9943-1240172BAA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DC76ABA-495C-C44C-B5BE-6BBA95F67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53D9FF5-44AA-6540-8CEE-AC31DBF7DB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749B8E2-22B1-A54C-87DF-8A55F45E55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A6C90F-9919-3146-AA8C-9E66DFA124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4A67A2A-8499-BF4A-8611-26F15DA5B0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3843FC7-3CA9-FA42-B201-F3D76C009E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9EB672-7AC3-1B4C-99CD-BD54B5E977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18A6C36-005D-074D-A59E-F66DFBCF5A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D8C29E5-D29B-5241-A19B-EF47100D47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8" name="Freeform: Shape 227">
            <a:extLst>
              <a:ext uri="{FF2B5EF4-FFF2-40B4-BE49-F238E27FC236}">
                <a16:creationId xmlns:a16="http://schemas.microsoft.com/office/drawing/2014/main" id="{B377266E-CCBA-E145-8026-E23AC3164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1FBB8B9E-8A60-D341-86BF-BFA616E2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0" name="Straight Connector 69">
              <a:extLst>
                <a:ext uri="{FF2B5EF4-FFF2-40B4-BE49-F238E27FC236}">
                  <a16:creationId xmlns:a16="http://schemas.microsoft.com/office/drawing/2014/main" id="{4F1D2365-1165-094F-BBC6-2CAEED870C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C6020EB-7826-574A-904B-B7A04163D8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6612CC4-C5A0-9B4C-8D79-988E849FED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B5D35DE-BEBA-144B-90E1-8C1B810F56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B0BD589-7E3A-A643-AECE-201AC4B5C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0D0D142-A3AC-4545-AE12-5E0277F6A2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54E3DD1-2FE9-FB4F-8BBA-A6006ACFA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174801C-37FE-BF48-8A22-25F54C64DC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8A0F937-72A1-6045-9A2A-593395C1AB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2CA8F94-3D0D-9B40-A03B-B8FEA31598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6AA19CD-69CB-9348-B8EE-4A3B2F71F0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B9CCD65-585B-9E4B-B7C1-8A596782F8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44D8F25-4B8D-4049-A7F9-65A23994A3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A57C62B-F84B-2F4C-AEA5-E83662F794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001BD10-6448-4046-9AA2-877BD7488D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8789BC9-1E33-A944-9E44-5D09E3879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4A13748-60CA-2D4F-9114-A5A93DB95D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FF3DDDE-740A-FD46-87D9-D7C9EF1EFD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6D601D-48DF-154D-A42A-AE12D000B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93FEBCA-DD87-0A45-9036-6782DCE973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1528D33-493A-1F47-8D50-4E2126071E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FBCE32A-657E-B547-B16A-7AA1ACC622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A3B6941-F191-5B49-AB0B-5C785C7652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FEE5052-EDFB-A64E-B3EC-3B2BB42E51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F1B45B2-80B1-F446-B600-F2C6703108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CDF5B3B-FBAE-C44B-A2A8-5CB7615565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EE0C792-6051-9741-8142-5310BE8BFC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6833D14-3E1F-9945-967C-B8F4ADE5E6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F6C9C9F-9C2B-AE4B-B14C-C4E5548FD0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99" name="Rectangle 98">
            <a:extLst>
              <a:ext uri="{FF2B5EF4-FFF2-40B4-BE49-F238E27FC236}">
                <a16:creationId xmlns:a16="http://schemas.microsoft.com/office/drawing/2014/main" id="{E18A88A5-73D1-6D4D-A5E3-3CAF51DA3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0" name="Rectangle 99">
            <a:extLst>
              <a:ext uri="{FF2B5EF4-FFF2-40B4-BE49-F238E27FC236}">
                <a16:creationId xmlns:a16="http://schemas.microsoft.com/office/drawing/2014/main" id="{EBBD4B74-07F4-6D45-9F9D-5CB9D72DB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1" name="Rectangle 100">
            <a:extLst>
              <a:ext uri="{FF2B5EF4-FFF2-40B4-BE49-F238E27FC236}">
                <a16:creationId xmlns:a16="http://schemas.microsoft.com/office/drawing/2014/main" id="{E1A24798-4BF3-5144-A084-C748E9789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2" name="Right Triangle 101">
            <a:extLst>
              <a:ext uri="{FF2B5EF4-FFF2-40B4-BE49-F238E27FC236}">
                <a16:creationId xmlns:a16="http://schemas.microsoft.com/office/drawing/2014/main" id="{F4ED01B2-FD14-DC49-AD27-E06DBF516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 name="Group 102">
            <a:extLst>
              <a:ext uri="{FF2B5EF4-FFF2-40B4-BE49-F238E27FC236}">
                <a16:creationId xmlns:a16="http://schemas.microsoft.com/office/drawing/2014/main" id="{D21E607E-5ECD-6D4D-96D6-F1FEBB1208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4" name="Straight Connector 103">
              <a:extLst>
                <a:ext uri="{FF2B5EF4-FFF2-40B4-BE49-F238E27FC236}">
                  <a16:creationId xmlns:a16="http://schemas.microsoft.com/office/drawing/2014/main" id="{A16F0C55-6E21-1443-B1BA-8E0F4B267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D1107C7-7A14-5E47-AEA0-AE03D0189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728733F-EE18-324E-A515-7B29BBCB1B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C0773FE-9BF8-2842-99C3-FF51571AB3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9315979-544A-CF4B-A746-31ECE005A9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5ACBCB3-C884-1D4A-A03B-8B5F1D1CF6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854839C-DC80-184E-9C27-D17A344CA7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44F0F1-D66F-A248-9219-DDC3912350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998CDD9-FA04-BD4D-B8C2-47BCBE4642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8A32A42-EA2B-D445-8022-28D07A8B4F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23C076D-F5F6-CF46-9E9F-7089BEA45F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3E23FB3-99BF-7C4F-B0F4-9A3CDA25DB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25B4561-05DE-5D4B-B11D-91D7A512ED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FFDC1C7-5450-E24A-8F32-D624C84446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2CBDE03-A508-F849-8EE1-0A7F97727B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73864CC-EC5C-5045-AB9C-CAB103AD6F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1420F7E-6AD8-A64A-9BCF-90A2AA1637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EC9F581-2346-944C-AAB9-780420F4B3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82D58DD-40A0-6C4D-92C9-B8B438D0F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EC5E296-D3D5-284E-9819-8C2FDDD4CD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736D702-DF8E-F240-9457-C635D7C1A5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0FE89C6-2152-CD43-86A4-441FFC3C80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BAC2D75-FE28-0F46-B746-C6CF7D0AD5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69ED7DE-A601-2049-8583-81B6AE5C78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70EB559-14DA-0C42-BDC4-42D2B024A9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D9B7DC9-786D-6A42-A666-71B70D8E04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7EC0BE4-BAE6-B04C-9BFA-FA91E34BE0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986B9EB-9521-4C48-9946-AED65B74AC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19A0576-922E-4849-A4DC-62CEB6D25C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3" name="Title 1">
            <a:extLst>
              <a:ext uri="{FF2B5EF4-FFF2-40B4-BE49-F238E27FC236}">
                <a16:creationId xmlns:a16="http://schemas.microsoft.com/office/drawing/2014/main" id="{C3342076-5093-F040-A4B6-D860194C166E}"/>
              </a:ext>
            </a:extLst>
          </p:cNvPr>
          <p:cNvSpPr txBox="1">
            <a:spLocks/>
          </p:cNvSpPr>
          <p:nvPr/>
        </p:nvSpPr>
        <p:spPr>
          <a:xfrm>
            <a:off x="457201" y="720772"/>
            <a:ext cx="3733078" cy="5531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dirty="0"/>
              <a:t>VALUES</a:t>
            </a:r>
          </a:p>
        </p:txBody>
      </p:sp>
      <p:sp>
        <p:nvSpPr>
          <p:cNvPr id="134" name="Flowchart: Document 8">
            <a:extLst>
              <a:ext uri="{FF2B5EF4-FFF2-40B4-BE49-F238E27FC236}">
                <a16:creationId xmlns:a16="http://schemas.microsoft.com/office/drawing/2014/main" id="{49880694-C429-904C-BEEB-60331CF5C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7" name="TextBox 136">
            <a:extLst>
              <a:ext uri="{FF2B5EF4-FFF2-40B4-BE49-F238E27FC236}">
                <a16:creationId xmlns:a16="http://schemas.microsoft.com/office/drawing/2014/main" id="{6F7721A4-C490-2049-A27B-C79A7A00D4B9}"/>
              </a:ext>
            </a:extLst>
          </p:cNvPr>
          <p:cNvSpPr txBox="1"/>
          <p:nvPr/>
        </p:nvSpPr>
        <p:spPr>
          <a:xfrm>
            <a:off x="5156661" y="227852"/>
            <a:ext cx="7006292" cy="6801862"/>
          </a:xfrm>
          <a:prstGeom prst="rect">
            <a:avLst/>
          </a:prstGeom>
          <a:noFill/>
        </p:spPr>
        <p:txBody>
          <a:bodyPr wrap="square" rtlCol="0">
            <a:spAutoFit/>
          </a:bodyPr>
          <a:lstStyle/>
          <a:p>
            <a:r>
              <a:rPr lang="en-GB" sz="1600" i="1" dirty="0">
                <a:solidFill>
                  <a:srgbClr val="00B050"/>
                </a:solidFill>
                <a:latin typeface="Avenir Next LT Pro" panose="020B0504020202020204" pitchFamily="34" charset="77"/>
              </a:rPr>
              <a:t>Our deep personal values, are the best way for us to align ourselves with a life that leaves us peaceful and purposeful.</a:t>
            </a:r>
          </a:p>
          <a:p>
            <a:endParaRPr lang="en-GB" sz="1600" i="1" dirty="0">
              <a:solidFill>
                <a:srgbClr val="00B050"/>
              </a:solidFill>
              <a:latin typeface="Avenir Next LT Pro" panose="020B0504020202020204" pitchFamily="34" charset="77"/>
            </a:endParaRPr>
          </a:p>
          <a:p>
            <a:r>
              <a:rPr lang="en-GB" sz="1600" i="1" dirty="0">
                <a:solidFill>
                  <a:srgbClr val="00B050"/>
                </a:solidFill>
                <a:latin typeface="Avenir Next LT Pro" panose="020B0504020202020204" pitchFamily="34" charset="77"/>
              </a:rPr>
              <a:t>Internal issues can arise in everyday situations when we are living outside our values. </a:t>
            </a:r>
          </a:p>
          <a:p>
            <a:endParaRPr lang="en-GB" sz="1600" i="1" dirty="0">
              <a:solidFill>
                <a:srgbClr val="00B050"/>
              </a:solidFill>
              <a:latin typeface="Avenir Next LT Pro" panose="020B0504020202020204" pitchFamily="34" charset="77"/>
            </a:endParaRPr>
          </a:p>
          <a:p>
            <a:r>
              <a:rPr lang="en-GB" sz="1600" i="1" dirty="0">
                <a:solidFill>
                  <a:srgbClr val="00B050"/>
                </a:solidFill>
                <a:latin typeface="Avenir Next LT Pro" panose="020B0504020202020204" pitchFamily="34" charset="77"/>
              </a:rPr>
              <a:t>What they can cause us?</a:t>
            </a:r>
          </a:p>
          <a:p>
            <a:endParaRPr lang="en-GB" sz="1600" i="1" dirty="0">
              <a:solidFill>
                <a:srgbClr val="00B050"/>
              </a:solidFill>
              <a:latin typeface="Avenir Next LT Pro" panose="020B0504020202020204" pitchFamily="34" charset="77"/>
            </a:endParaRPr>
          </a:p>
          <a:p>
            <a:r>
              <a:rPr lang="en-GB" sz="1600" i="1" dirty="0">
                <a:solidFill>
                  <a:srgbClr val="00B050"/>
                </a:solidFill>
                <a:latin typeface="Avenir Next LT Pro" panose="020B0504020202020204" pitchFamily="34" charset="77"/>
              </a:rPr>
              <a:t>They cause us to feel uneasy or unbalanced about a situation at work, at home, in our friendship groups, meeting a person we do not “gel” with but don’t know why.</a:t>
            </a:r>
          </a:p>
          <a:p>
            <a:endParaRPr lang="en-GB" sz="1600" i="1" dirty="0">
              <a:solidFill>
                <a:srgbClr val="00B050"/>
              </a:solidFill>
              <a:latin typeface="Avenir Next LT Pro" panose="020B0504020202020204" pitchFamily="34" charset="77"/>
            </a:endParaRPr>
          </a:p>
          <a:p>
            <a:r>
              <a:rPr lang="en-GB" sz="1600" i="1" dirty="0">
                <a:solidFill>
                  <a:srgbClr val="00B050"/>
                </a:solidFill>
                <a:latin typeface="Avenir Next LT Pro" panose="020B0504020202020204" pitchFamily="34" charset="77"/>
              </a:rPr>
              <a:t>It could be the environment we live in, the environment that we work in. Our family dynamics.</a:t>
            </a:r>
          </a:p>
          <a:p>
            <a:endParaRPr lang="en-GB" sz="1600" i="1" dirty="0">
              <a:solidFill>
                <a:srgbClr val="00B050"/>
              </a:solidFill>
              <a:latin typeface="Avenir Next LT Pro" panose="020B0504020202020204" pitchFamily="34" charset="77"/>
            </a:endParaRPr>
          </a:p>
          <a:p>
            <a:r>
              <a:rPr lang="en-GB" sz="1600" dirty="0">
                <a:solidFill>
                  <a:srgbClr val="00B050"/>
                </a:solidFill>
                <a:effectLst/>
              </a:rPr>
              <a:t>They can cause emotions – example - Anger: The purpose of anger is to assert boundaries and protect ourselves from harm, as well as to motivate us to take action when we feel that our needs or values have been violated.</a:t>
            </a:r>
          </a:p>
          <a:p>
            <a:endParaRPr lang="en-GB" sz="1600" dirty="0">
              <a:solidFill>
                <a:srgbClr val="00B050"/>
              </a:solidFill>
            </a:endParaRPr>
          </a:p>
          <a:p>
            <a:r>
              <a:rPr lang="en-GB" sz="1600" dirty="0">
                <a:solidFill>
                  <a:srgbClr val="00B050"/>
                </a:solidFill>
                <a:effectLst/>
              </a:rPr>
              <a:t>The purpose of guilt is to signal that we have violated our own moral code of values. </a:t>
            </a:r>
          </a:p>
          <a:p>
            <a:endParaRPr lang="en-GB" sz="1600" i="1" dirty="0">
              <a:solidFill>
                <a:srgbClr val="00B050"/>
              </a:solidFill>
              <a:latin typeface="Avenir Next LT Pro" panose="020B0504020202020204" pitchFamily="34" charset="77"/>
            </a:endParaRPr>
          </a:p>
          <a:p>
            <a:r>
              <a:rPr lang="en-GB" sz="1600" i="1" dirty="0">
                <a:solidFill>
                  <a:srgbClr val="00B050"/>
                </a:solidFill>
                <a:latin typeface="Avenir Next LT Pro" panose="020B0504020202020204" pitchFamily="34" charset="77"/>
              </a:rPr>
              <a:t>Your values act as your “north star” guiding you back to your true self and what is important to you. </a:t>
            </a:r>
          </a:p>
          <a:p>
            <a:endParaRPr lang="en-GB" dirty="0">
              <a:solidFill>
                <a:srgbClr val="00B050"/>
              </a:solidFill>
              <a:latin typeface="Avenir Next LT Pro" panose="020B0504020202020204" pitchFamily="34" charset="77"/>
            </a:endParaRPr>
          </a:p>
          <a:p>
            <a:endParaRPr lang="en-US" dirty="0"/>
          </a:p>
        </p:txBody>
      </p:sp>
      <p:pic>
        <p:nvPicPr>
          <p:cNvPr id="135" name="Picture 134" descr="A logo with purple and green flowers&#10;&#10;Description automatically generated">
            <a:extLst>
              <a:ext uri="{FF2B5EF4-FFF2-40B4-BE49-F238E27FC236}">
                <a16:creationId xmlns:a16="http://schemas.microsoft.com/office/drawing/2014/main" id="{DEC052D3-168C-D72E-812B-9BDB6E0C309C}"/>
              </a:ext>
            </a:extLst>
          </p:cNvPr>
          <p:cNvPicPr>
            <a:picLocks noChangeAspect="1"/>
          </p:cNvPicPr>
          <p:nvPr/>
        </p:nvPicPr>
        <p:blipFill>
          <a:blip r:embed="rId2"/>
          <a:stretch>
            <a:fillRect/>
          </a:stretch>
        </p:blipFill>
        <p:spPr>
          <a:xfrm>
            <a:off x="-692374" y="-1484648"/>
            <a:ext cx="4762500" cy="4762500"/>
          </a:xfrm>
          <a:prstGeom prst="rect">
            <a:avLst/>
          </a:prstGeom>
        </p:spPr>
      </p:pic>
    </p:spTree>
    <p:extLst>
      <p:ext uri="{BB962C8B-B14F-4D97-AF65-F5344CB8AC3E}">
        <p14:creationId xmlns:p14="http://schemas.microsoft.com/office/powerpoint/2010/main" val="4021992453"/>
      </p:ext>
    </p:extLst>
  </p:cSld>
  <p:clrMapOvr>
    <a:masterClrMapping/>
  </p:clrMapOvr>
</p:sld>
</file>

<file path=ppt/theme/theme1.xml><?xml version="1.0" encoding="utf-8"?>
<a:theme xmlns:a="http://schemas.openxmlformats.org/drawingml/2006/main" name="SineVTI">
  <a:themeElements>
    <a:clrScheme name="AnalogousFromLightSeedRightStep">
      <a:dk1>
        <a:srgbClr val="000000"/>
      </a:dk1>
      <a:lt1>
        <a:srgbClr val="FFFFFF"/>
      </a:lt1>
      <a:dk2>
        <a:srgbClr val="37371F"/>
      </a:dk2>
      <a:lt2>
        <a:srgbClr val="E2E8E8"/>
      </a:lt2>
      <a:accent1>
        <a:srgbClr val="C69996"/>
      </a:accent1>
      <a:accent2>
        <a:srgbClr val="BA9B7F"/>
      </a:accent2>
      <a:accent3>
        <a:srgbClr val="A9A480"/>
      </a:accent3>
      <a:accent4>
        <a:srgbClr val="9AAA74"/>
      </a:accent4>
      <a:accent5>
        <a:srgbClr val="8EAC82"/>
      </a:accent5>
      <a:accent6>
        <a:srgbClr val="78AF80"/>
      </a:accent6>
      <a:hlink>
        <a:srgbClr val="578D90"/>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131</TotalTime>
  <Words>1019</Words>
  <Application>Microsoft Macintosh PowerPoint</Application>
  <PresentationFormat>Widescreen</PresentationFormat>
  <Paragraphs>235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Next LT Pro</vt:lpstr>
      <vt:lpstr>minion-pro</vt:lpstr>
      <vt:lpstr>Posterama</vt:lpstr>
      <vt:lpstr>SineVTI</vt:lpstr>
      <vt:lpstr>VALUES</vt:lpstr>
      <vt:lpstr>VALUES</vt:lpstr>
      <vt:lpstr>MY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VALUES</dc:title>
  <dc:creator>jodie moakes</dc:creator>
  <cp:lastModifiedBy>jodie moakes</cp:lastModifiedBy>
  <cp:revision>13</cp:revision>
  <dcterms:created xsi:type="dcterms:W3CDTF">2021-03-07T20:31:27Z</dcterms:created>
  <dcterms:modified xsi:type="dcterms:W3CDTF">2023-12-29T23:41:13Z</dcterms:modified>
</cp:coreProperties>
</file>